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Nunito SemiBold"/>
      <p:regular r:id="rId28"/>
      <p:bold r:id="rId29"/>
      <p:italic r:id="rId30"/>
      <p:boldItalic r:id="rId31"/>
    </p:embeddedFont>
    <p:embeddedFont>
      <p:font typeface="Proxima Nova"/>
      <p:regular r:id="rId32"/>
      <p:bold r:id="rId33"/>
      <p:italic r:id="rId34"/>
      <p:boldItalic r:id="rId35"/>
    </p:embeddedFont>
    <p:embeddedFont>
      <p:font typeface="Nunito"/>
      <p:regular r:id="rId36"/>
      <p:bold r:id="rId37"/>
      <p:italic r:id="rId38"/>
      <p:boldItalic r:id="rId39"/>
    </p:embeddedFont>
    <p:embeddedFont>
      <p:font typeface="Barlow Condensed SemiBold"/>
      <p:regular r:id="rId40"/>
      <p:bold r:id="rId41"/>
      <p:italic r:id="rId42"/>
      <p:boldItalic r:id="rId43"/>
    </p:embeddedFont>
    <p:embeddedFont>
      <p:font typeface="Barlow Condensed"/>
      <p:regular r:id="rId44"/>
      <p:bold r:id="rId45"/>
      <p:italic r:id="rId46"/>
      <p:boldItalic r:id="rId47"/>
    </p:embeddedFont>
    <p:embeddedFont>
      <p:font typeface="Brygada 1918"/>
      <p:regular r:id="rId48"/>
      <p:bold r:id="rId49"/>
      <p:italic r:id="rId50"/>
      <p:boldItalic r:id="rId51"/>
    </p:embeddedFont>
    <p:embeddedFont>
      <p:font typeface="Barlow Semi Condensed"/>
      <p:regular r:id="rId52"/>
      <p:bold r:id="rId53"/>
      <p:italic r:id="rId54"/>
      <p:boldItalic r:id="rId55"/>
    </p:embeddedFont>
    <p:embeddedFont>
      <p:font typeface="Barlow"/>
      <p:regular r:id="rId56"/>
      <p:bold r:id="rId57"/>
      <p:italic r:id="rId58"/>
      <p:boldItalic r:id="rId59"/>
    </p:embeddedFont>
    <p:embeddedFont>
      <p:font typeface="Barlow Semi Condensed SemiBold"/>
      <p:regular r:id="rId60"/>
      <p:bold r:id="rId61"/>
      <p:italic r:id="rId62"/>
      <p:boldItalic r:id="rId63"/>
    </p:embeddedFont>
    <p:embeddedFont>
      <p:font typeface="Nunito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51">
          <p15:clr>
            <a:srgbClr val="A4A3A4"/>
          </p15:clr>
        </p15:guide>
        <p15:guide id="2" pos="576">
          <p15:clr>
            <a:srgbClr val="A4A3A4"/>
          </p15:clr>
        </p15:guide>
        <p15:guide id="3" pos="5472">
          <p15:clr>
            <a:srgbClr val="9AA0A6"/>
          </p15:clr>
        </p15:guide>
        <p15:guide id="4" orient="horz" pos="775">
          <p15:clr>
            <a:srgbClr val="9AA0A6"/>
          </p15:clr>
        </p15:guide>
        <p15:guide id="5" pos="5760">
          <p15:clr>
            <a:srgbClr val="9AA0A6"/>
          </p15:clr>
        </p15:guide>
        <p15:guide id="6" pos="651">
          <p15:clr>
            <a:srgbClr val="747775"/>
          </p15:clr>
        </p15:guide>
        <p15:guide id="7" orient="horz" pos="1620">
          <p15:clr>
            <a:srgbClr val="747775"/>
          </p15:clr>
        </p15:guide>
        <p15:guide id="8" orient="horz" pos="2690">
          <p15:clr>
            <a:srgbClr val="747775"/>
          </p15:clr>
        </p15:guide>
        <p15:guide id="9" pos="791">
          <p15:clr>
            <a:srgbClr val="747775"/>
          </p15:clr>
        </p15:guide>
        <p15:guide id="10" pos="5195">
          <p15:clr>
            <a:srgbClr val="747775"/>
          </p15:clr>
        </p15:guide>
        <p15:guide id="11" pos="288">
          <p15:clr>
            <a:srgbClr val="747775"/>
          </p15:clr>
        </p15:guide>
        <p15:guide id="12" pos="301">
          <p15:clr>
            <a:srgbClr val="747775"/>
          </p15:clr>
        </p15:guide>
        <p15:guide id="13" orient="horz" pos="288">
          <p15:clr>
            <a:srgbClr val="747775"/>
          </p15:clr>
        </p15:guide>
        <p15:guide id="14" pos="397">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9D1097-5041-409B-91B4-58F51AE13F5C}">
  <a:tblStyle styleId="{A19D1097-5041-409B-91B4-58F51AE13F5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51" orient="horz"/>
        <p:guide pos="576"/>
        <p:guide pos="5472"/>
        <p:guide pos="775" orient="horz"/>
        <p:guide pos="5760"/>
        <p:guide pos="651"/>
        <p:guide pos="1620" orient="horz"/>
        <p:guide pos="2690" orient="horz"/>
        <p:guide pos="791"/>
        <p:guide pos="5195"/>
        <p:guide pos="288"/>
        <p:guide pos="301"/>
        <p:guide pos="288" orient="horz"/>
        <p:guide pos="397"/>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BarlowCondensedSemiBold-regular.fntdata"/><Relationship Id="rId42" Type="http://schemas.openxmlformats.org/officeDocument/2006/relationships/font" Target="fonts/BarlowCondensedSemiBold-italic.fntdata"/><Relationship Id="rId41" Type="http://schemas.openxmlformats.org/officeDocument/2006/relationships/font" Target="fonts/BarlowCondensedSemiBold-bold.fntdata"/><Relationship Id="rId44" Type="http://schemas.openxmlformats.org/officeDocument/2006/relationships/font" Target="fonts/BarlowCondensed-regular.fntdata"/><Relationship Id="rId43" Type="http://schemas.openxmlformats.org/officeDocument/2006/relationships/font" Target="fonts/BarlowCondensedSemiBold-boldItalic.fntdata"/><Relationship Id="rId46" Type="http://schemas.openxmlformats.org/officeDocument/2006/relationships/font" Target="fonts/BarlowCondensed-italic.fntdata"/><Relationship Id="rId45" Type="http://schemas.openxmlformats.org/officeDocument/2006/relationships/font" Target="fonts/BarlowCondense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Brygada1918-regular.fntdata"/><Relationship Id="rId47" Type="http://schemas.openxmlformats.org/officeDocument/2006/relationships/font" Target="fonts/BarlowCondensed-boldItalic.fntdata"/><Relationship Id="rId49" Type="http://schemas.openxmlformats.org/officeDocument/2006/relationships/font" Target="fonts/Brygada1918-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NunitoSemiBold-boldItalic.fntdata"/><Relationship Id="rId30" Type="http://schemas.openxmlformats.org/officeDocument/2006/relationships/font" Target="fonts/NunitoSemiBold-italic.fntdata"/><Relationship Id="rId33" Type="http://schemas.openxmlformats.org/officeDocument/2006/relationships/font" Target="fonts/ProximaNova-bold.fntdata"/><Relationship Id="rId32" Type="http://schemas.openxmlformats.org/officeDocument/2006/relationships/font" Target="fonts/ProximaNova-regular.fntdata"/><Relationship Id="rId35" Type="http://schemas.openxmlformats.org/officeDocument/2006/relationships/font" Target="fonts/ProximaNova-boldItalic.fntdata"/><Relationship Id="rId34" Type="http://schemas.openxmlformats.org/officeDocument/2006/relationships/font" Target="fonts/ProximaNova-italic.fntdata"/><Relationship Id="rId37" Type="http://schemas.openxmlformats.org/officeDocument/2006/relationships/font" Target="fonts/Nunito-bold.fntdata"/><Relationship Id="rId36" Type="http://schemas.openxmlformats.org/officeDocument/2006/relationships/font" Target="fonts/Nunito-regular.fntdata"/><Relationship Id="rId39" Type="http://schemas.openxmlformats.org/officeDocument/2006/relationships/font" Target="fonts/Nunito-boldItalic.fntdata"/><Relationship Id="rId38" Type="http://schemas.openxmlformats.org/officeDocument/2006/relationships/font" Target="fonts/Nunito-italic.fntdata"/><Relationship Id="rId62" Type="http://schemas.openxmlformats.org/officeDocument/2006/relationships/font" Target="fonts/BarlowSemiCondensedSemiBold-italic.fntdata"/><Relationship Id="rId61" Type="http://schemas.openxmlformats.org/officeDocument/2006/relationships/font" Target="fonts/BarlowSemiCondensedSemiBold-bold.fntdata"/><Relationship Id="rId20" Type="http://schemas.openxmlformats.org/officeDocument/2006/relationships/slide" Target="slides/slide14.xml"/><Relationship Id="rId64" Type="http://schemas.openxmlformats.org/officeDocument/2006/relationships/font" Target="fonts/NunitoSans-regular.fntdata"/><Relationship Id="rId63" Type="http://schemas.openxmlformats.org/officeDocument/2006/relationships/font" Target="fonts/BarlowSemiCondensedSemiBold-boldItalic.fntdata"/><Relationship Id="rId22" Type="http://schemas.openxmlformats.org/officeDocument/2006/relationships/slide" Target="slides/slide16.xml"/><Relationship Id="rId66" Type="http://schemas.openxmlformats.org/officeDocument/2006/relationships/font" Target="fonts/NunitoSans-italic.fntdata"/><Relationship Id="rId21" Type="http://schemas.openxmlformats.org/officeDocument/2006/relationships/slide" Target="slides/slide15.xml"/><Relationship Id="rId65" Type="http://schemas.openxmlformats.org/officeDocument/2006/relationships/font" Target="fonts/NunitoSans-bold.fntdata"/><Relationship Id="rId24" Type="http://schemas.openxmlformats.org/officeDocument/2006/relationships/slide" Target="slides/slide18.xml"/><Relationship Id="rId23" Type="http://schemas.openxmlformats.org/officeDocument/2006/relationships/slide" Target="slides/slide17.xml"/><Relationship Id="rId67" Type="http://schemas.openxmlformats.org/officeDocument/2006/relationships/font" Target="fonts/NunitoSans-boldItalic.fntdata"/><Relationship Id="rId60" Type="http://schemas.openxmlformats.org/officeDocument/2006/relationships/font" Target="fonts/BarlowSemiCondensedSemiBold-regular.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SemiBold-regular.fntdata"/><Relationship Id="rId27" Type="http://schemas.openxmlformats.org/officeDocument/2006/relationships/slide" Target="slides/slide21.xml"/><Relationship Id="rId29" Type="http://schemas.openxmlformats.org/officeDocument/2006/relationships/font" Target="fonts/NunitoSemiBold-bold.fntdata"/><Relationship Id="rId51" Type="http://schemas.openxmlformats.org/officeDocument/2006/relationships/font" Target="fonts/Brygada1918-boldItalic.fntdata"/><Relationship Id="rId50" Type="http://schemas.openxmlformats.org/officeDocument/2006/relationships/font" Target="fonts/Brygada1918-italic.fntdata"/><Relationship Id="rId53" Type="http://schemas.openxmlformats.org/officeDocument/2006/relationships/font" Target="fonts/BarlowSemiCondensed-bold.fntdata"/><Relationship Id="rId52" Type="http://schemas.openxmlformats.org/officeDocument/2006/relationships/font" Target="fonts/BarlowSemiCondensed-regular.fntdata"/><Relationship Id="rId11" Type="http://schemas.openxmlformats.org/officeDocument/2006/relationships/slide" Target="slides/slide5.xml"/><Relationship Id="rId55" Type="http://schemas.openxmlformats.org/officeDocument/2006/relationships/font" Target="fonts/BarlowSemiCondensed-boldItalic.fntdata"/><Relationship Id="rId10" Type="http://schemas.openxmlformats.org/officeDocument/2006/relationships/slide" Target="slides/slide4.xml"/><Relationship Id="rId54" Type="http://schemas.openxmlformats.org/officeDocument/2006/relationships/font" Target="fonts/BarlowSemiCondensed-italic.fntdata"/><Relationship Id="rId13" Type="http://schemas.openxmlformats.org/officeDocument/2006/relationships/slide" Target="slides/slide7.xml"/><Relationship Id="rId57" Type="http://schemas.openxmlformats.org/officeDocument/2006/relationships/font" Target="fonts/Barlow-bold.fntdata"/><Relationship Id="rId12" Type="http://schemas.openxmlformats.org/officeDocument/2006/relationships/slide" Target="slides/slide6.xml"/><Relationship Id="rId56" Type="http://schemas.openxmlformats.org/officeDocument/2006/relationships/font" Target="fonts/Barlow-regular.fntdata"/><Relationship Id="rId15" Type="http://schemas.openxmlformats.org/officeDocument/2006/relationships/slide" Target="slides/slide9.xml"/><Relationship Id="rId59" Type="http://schemas.openxmlformats.org/officeDocument/2006/relationships/font" Target="fonts/Barlow-boldItalic.fntdata"/><Relationship Id="rId14" Type="http://schemas.openxmlformats.org/officeDocument/2006/relationships/slide" Target="slides/slide8.xml"/><Relationship Id="rId58" Type="http://schemas.openxmlformats.org/officeDocument/2006/relationships/font" Target="fonts/Barlow-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UeNcTeg6ZLt9OeTy9_Rw3xIzQxjDxef/view?usp=sharing"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ea259647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a259647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8fb632df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8fb632df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common use-case for most roles is writing up meeting summaries.</a:t>
            </a:r>
            <a:endParaRPr/>
          </a:p>
          <a:p>
            <a:pPr indent="0" lvl="0" marL="0" rtl="0" algn="l">
              <a:spcBef>
                <a:spcPts val="0"/>
              </a:spcBef>
              <a:spcAft>
                <a:spcPts val="0"/>
              </a:spcAft>
              <a:buNone/>
            </a:pPr>
            <a:r>
              <a:rPr lang="en"/>
              <a:t>Claude can turn</a:t>
            </a:r>
            <a:r>
              <a:rPr lang="en"/>
              <a:t> lengthy transcripts into actionable items, assigned to individuals.</a:t>
            </a:r>
            <a:endParaRPr/>
          </a:p>
          <a:p>
            <a:pPr indent="0" lvl="0" marL="0" rtl="0" algn="l">
              <a:spcBef>
                <a:spcPts val="0"/>
              </a:spcBef>
              <a:spcAft>
                <a:spcPts val="0"/>
              </a:spcAft>
              <a:buNone/>
            </a:pPr>
            <a:r>
              <a:rPr b="1" i="1" lang="en"/>
              <a:t>NOTE: you’ll still need to check Claude’s work, it can still hallucinate!</a:t>
            </a:r>
            <a:endParaRPr b="1" i="1"/>
          </a:p>
          <a:p>
            <a:pPr indent="0" lvl="0" marL="0" rtl="0" algn="l">
              <a:spcBef>
                <a:spcPts val="0"/>
              </a:spcBef>
              <a:spcAft>
                <a:spcPts val="0"/>
              </a:spcAft>
              <a:buNone/>
            </a:pPr>
            <a:r>
              <a:t/>
            </a:r>
            <a:endParaRPr/>
          </a:p>
          <a:p>
            <a:pPr indent="0" lvl="0" marL="0" rtl="0" algn="l">
              <a:spcBef>
                <a:spcPts val="0"/>
              </a:spcBef>
              <a:spcAft>
                <a:spcPts val="0"/>
              </a:spcAft>
              <a:buNone/>
            </a:pPr>
            <a:r>
              <a:rPr b="1" lang="en"/>
              <a:t>PURPOSE:</a:t>
            </a:r>
            <a:endParaRPr b="1"/>
          </a:p>
          <a:p>
            <a:pPr indent="0" lvl="0" marL="0" rtl="0" algn="l">
              <a:spcBef>
                <a:spcPts val="0"/>
              </a:spcBef>
              <a:spcAft>
                <a:spcPts val="0"/>
              </a:spcAft>
              <a:buNone/>
            </a:pPr>
            <a:r>
              <a:rPr lang="en"/>
              <a:t>Showcase the process of leveraging an LLM to generate concise and actionable summaries from detailed meeting transcripts.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TALKING POINTS:</a:t>
            </a:r>
            <a:endParaRPr b="1"/>
          </a:p>
          <a:p>
            <a:pPr indent="-298450" lvl="0" marL="457200" rtl="0" algn="l">
              <a:spcBef>
                <a:spcPts val="0"/>
              </a:spcBef>
              <a:spcAft>
                <a:spcPts val="0"/>
              </a:spcAft>
              <a:buSzPts val="1100"/>
              <a:buChar char="●"/>
            </a:pPr>
            <a:r>
              <a:rPr lang="en"/>
              <a:t>Demonstrate how Google Meet's transcription service provides a raw, often lengthy, transcript of the entire meeting.</a:t>
            </a:r>
            <a:endParaRPr/>
          </a:p>
          <a:p>
            <a:pPr indent="-298450" lvl="0" marL="457200" rtl="0" algn="l">
              <a:spcBef>
                <a:spcPts val="0"/>
              </a:spcBef>
              <a:spcAft>
                <a:spcPts val="0"/>
              </a:spcAft>
              <a:buSzPts val="1100"/>
              <a:buChar char="●"/>
            </a:pPr>
            <a:r>
              <a:rPr lang="en"/>
              <a:t>Highlight the importance and convenience of autogenerating meeting summaries using an LLM to distil main points and actions.</a:t>
            </a:r>
            <a:endParaRPr/>
          </a:p>
          <a:p>
            <a:pPr indent="-298450" lvl="0" marL="457200" rtl="0" algn="l">
              <a:spcBef>
                <a:spcPts val="0"/>
              </a:spcBef>
              <a:spcAft>
                <a:spcPts val="0"/>
              </a:spcAft>
              <a:buSzPts val="1100"/>
              <a:buChar char="●"/>
            </a:pPr>
            <a:r>
              <a:rPr lang="en"/>
              <a:t>Emphasise the relevance of "Cyborg Practices" in ensuring the accuracy of these autogenerated summaries.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TEACHING TIPS:</a:t>
            </a:r>
            <a:endParaRPr b="1"/>
          </a:p>
          <a:p>
            <a:pPr indent="-298450" lvl="0" marL="457200" rtl="0" algn="l">
              <a:spcBef>
                <a:spcPts val="0"/>
              </a:spcBef>
              <a:spcAft>
                <a:spcPts val="0"/>
              </a:spcAft>
              <a:buSzPts val="1100"/>
              <a:buChar char="●"/>
            </a:pPr>
            <a:r>
              <a:rPr lang="en"/>
              <a:t>Pose a rhetorical question at the start: "How many of you have sat through a lengthy meeting, only to wonder what the main takeaways were?" to engage the audience.</a:t>
            </a:r>
            <a:endParaRPr/>
          </a:p>
          <a:p>
            <a:pPr indent="-298450" lvl="0" marL="457200" rtl="0" algn="l">
              <a:spcBef>
                <a:spcPts val="0"/>
              </a:spcBef>
              <a:spcAft>
                <a:spcPts val="0"/>
              </a:spcAft>
              <a:buSzPts val="1100"/>
              <a:buChar char="●"/>
            </a:pPr>
            <a:r>
              <a:rPr lang="en"/>
              <a:t>Show a real-life examples of meeting transcripts versus their LLM-generated summaries to visually demonstrate the efficiency.</a:t>
            </a:r>
            <a:endParaRPr/>
          </a:p>
          <a:p>
            <a:pPr indent="-298450" lvl="0" marL="457200" rtl="0" algn="l">
              <a:spcBef>
                <a:spcPts val="0"/>
              </a:spcBef>
              <a:spcAft>
                <a:spcPts val="0"/>
              </a:spcAft>
              <a:buSzPts val="1100"/>
              <a:buChar char="●"/>
            </a:pPr>
            <a:r>
              <a:rPr lang="en"/>
              <a:t>Encourage students to practice with their own meeting notes or sample transcripts to get a feel for the process.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875ecfa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a875ecfa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e96bc6c1e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e96bc6c1e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a:t>
            </a:r>
            <a:endParaRPr b="1"/>
          </a:p>
          <a:p>
            <a:pPr indent="0" lvl="0" marL="0" rtl="0" algn="l">
              <a:spcBef>
                <a:spcPts val="0"/>
              </a:spcBef>
              <a:spcAft>
                <a:spcPts val="0"/>
              </a:spcAft>
              <a:buClr>
                <a:schemeClr val="dk1"/>
              </a:buClr>
              <a:buSzPts val="1100"/>
              <a:buFont typeface="Arial"/>
              <a:buNone/>
            </a:pPr>
            <a:r>
              <a:rPr lang="en"/>
              <a:t>Highlight the transformative power of Generative AI in improving the efficiency and accuracy of legal contract reviews.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Char char="●"/>
            </a:pPr>
            <a:r>
              <a:rPr lang="en"/>
              <a:t>Ironclad's innovation with AI Assist, leveraging OpenAI's GPT-4-32K.</a:t>
            </a:r>
            <a:endParaRPr/>
          </a:p>
          <a:p>
            <a:pPr indent="-298450" lvl="0" marL="457200" rtl="0" algn="l">
              <a:spcBef>
                <a:spcPts val="0"/>
              </a:spcBef>
              <a:spcAft>
                <a:spcPts val="0"/>
              </a:spcAft>
              <a:buSzPts val="1100"/>
              <a:buChar char="●"/>
            </a:pPr>
            <a:r>
              <a:rPr lang="en"/>
              <a:t>The primary functions of AI Assist: automating contract redlining, flagging irregularities, and suggesting clauses.</a:t>
            </a:r>
            <a:endParaRPr/>
          </a:p>
          <a:p>
            <a:pPr indent="-298450" lvl="0" marL="457200" rtl="0" algn="l">
              <a:spcBef>
                <a:spcPts val="0"/>
              </a:spcBef>
              <a:spcAft>
                <a:spcPts val="0"/>
              </a:spcAft>
              <a:buSzPts val="1100"/>
              <a:buChar char="●"/>
            </a:pPr>
            <a:r>
              <a:rPr lang="en"/>
              <a:t>Demonstrate the significant efficiency gains: A 95% time reduction in contract review.</a:t>
            </a:r>
            <a:endParaRPr/>
          </a:p>
          <a:p>
            <a:pPr indent="-298450" lvl="0" marL="457200" rtl="0" algn="l">
              <a:spcBef>
                <a:spcPts val="0"/>
              </a:spcBef>
              <a:spcAft>
                <a:spcPts val="0"/>
              </a:spcAft>
              <a:buSzPts val="1100"/>
              <a:buChar char="●"/>
            </a:pPr>
            <a:r>
              <a:rPr lang="en"/>
              <a:t>Emphasize the ethos of AI augmentation rather than replacement – the continued importance of human oversight in the legal process.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298450" lvl="0" marL="457200" rtl="0" algn="l">
              <a:spcBef>
                <a:spcPts val="0"/>
              </a:spcBef>
              <a:spcAft>
                <a:spcPts val="0"/>
              </a:spcAft>
              <a:buSzPts val="1100"/>
              <a:buChar char="●"/>
            </a:pPr>
            <a:r>
              <a:rPr lang="en"/>
              <a:t>Pose a question: "How many of you have spent long hours reviewing contracts? Imagine if that process could be streamlined."</a:t>
            </a:r>
            <a:endParaRPr/>
          </a:p>
          <a:p>
            <a:pPr indent="-298450" lvl="0" marL="457200" rtl="0" algn="l">
              <a:spcBef>
                <a:spcPts val="0"/>
              </a:spcBef>
              <a:spcAft>
                <a:spcPts val="0"/>
              </a:spcAft>
              <a:buSzPts val="1100"/>
              <a:buChar char="●"/>
            </a:pPr>
            <a:r>
              <a:rPr lang="en"/>
              <a:t>Use the 95% time-saving statistic to highlight the tangible benefits of AI integration.</a:t>
            </a:r>
            <a:endParaRPr/>
          </a:p>
          <a:p>
            <a:pPr indent="-298450" lvl="0" marL="457200" rtl="0" algn="l">
              <a:spcBef>
                <a:spcPts val="0"/>
              </a:spcBef>
              <a:spcAft>
                <a:spcPts val="0"/>
              </a:spcAft>
              <a:buSzPts val="1100"/>
              <a:buChar char="●"/>
            </a:pPr>
            <a:r>
              <a:rPr lang="en"/>
              <a:t>Discuss the importance of maintaining a balance between technology and human touch, especially in sensitive areas like legal contracts.</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8fb632dfda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8fb632dfd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Talking of legal documents - we’ve generated this disclaimer for the next slide!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W</a:t>
            </a:r>
            <a:r>
              <a:rPr b="1" lang="en"/>
              <a:t>hile we think that using Claude is a great way of understanding legal documents such as contracts, this is no substitute for using a professional.</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a:t>That said, I’m sure many of us can think of times in our careers that we have signed a legal agreement without reading it, and in those cases where we wouldn’t normally approach a legal professional the following tool could be really helpful.</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96bc6c1e6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96bc6c1e6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solidFill>
                  <a:schemeClr val="dk1"/>
                </a:solidFill>
              </a:rPr>
              <a:t>INSTRUCTOR</a:t>
            </a:r>
            <a:r>
              <a:rPr b="1" lang="en">
                <a:solidFill>
                  <a:schemeClr val="dk1"/>
                </a:solidFill>
              </a:rPr>
              <a:t> DIRECTIONS:</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Paste the below prompt into Claude, and attach </a:t>
            </a:r>
            <a:r>
              <a:rPr b="1" lang="en" u="sng">
                <a:solidFill>
                  <a:schemeClr val="hlink"/>
                </a:solidFill>
                <a:hlinkClick r:id="rId2"/>
              </a:rPr>
              <a:t>Assured_shorthold_tenancy_agreement.pdf</a:t>
            </a:r>
            <a:r>
              <a:rPr lang="en">
                <a:solidFill>
                  <a:schemeClr val="dk1"/>
                </a:solidFill>
              </a:rPr>
              <a:t>  - the students also have this file so they can play along.</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You are a world-class attorney with incredible attention to detail and a knack for explaining complex concepts simply.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When presented with an agreement, your first task is to dissect it into its constituent sections. This step is crucial to ensure no part of the agreement is overlooked.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Next, you'll provide a summary for each section. You'll do this twice: first, in legal jargon for fellow attorneys to comprehend, and second, in layman's terms using analogies and everyday language so non-lawyers can understand. Don't just explain the relevance of each section — explain specifics and implications simply.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you'll compile a comprehensive report that gives the user a complete understanding of the agreement. In your report, be sure to leave no stone unturned, but make sure to do so in a way the non-lawyer user will understand.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Follow this format to structure your work:</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Sections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1. $section_1_title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2. $section_2_title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...and so on</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Section Summaries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1. $section_1_title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_*_Legal Summary:** $section_1_legal_summary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_*_Layman's Summary:** $section_1_understandable_summary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2. $section_2_title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_*_Legal Summary:** $section_2_legal_summary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_*_Layman's Summary:** $section_2_understandable_summary</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...continue this pattern until all sections are covered</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Report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$report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b="1">
              <a:solidFill>
                <a:schemeClr val="dk1"/>
              </a:solidFill>
            </a:endParaRPr>
          </a:p>
          <a:p>
            <a:pPr indent="0" lvl="0" marL="0" rtl="0" algn="l">
              <a:spcBef>
                <a:spcPts val="0"/>
              </a:spcBef>
              <a:spcAft>
                <a:spcPts val="0"/>
              </a:spcAft>
              <a:buNone/>
            </a:pPr>
            <a:r>
              <a:t/>
            </a:r>
            <a:endParaRPr b="1">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e96bc6c1e6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e96bc6c1e6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ec9933338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ec9933338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ec9933338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ec9933338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NOTE</a:t>
            </a:r>
            <a:r>
              <a:rPr lang="en"/>
              <a:t>: Give students time to register for Claude if they choose to do so.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Fun Fact:</a:t>
            </a:r>
            <a:r>
              <a:rPr lang="en"/>
              <a:t> Anthropic was </a:t>
            </a:r>
            <a:r>
              <a:rPr lang="en"/>
              <a:t>created</a:t>
            </a:r>
            <a:r>
              <a:rPr lang="en"/>
              <a:t> by ex-employees of Open AI when it switched from being a non-profit to being a for-profit enterprise.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ec9933338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ec9933338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SOLO ACTIVITY</a:t>
            </a:r>
            <a:br>
              <a:rPr lang="en">
                <a:solidFill>
                  <a:schemeClr val="dk1"/>
                </a:solidFill>
              </a:rPr>
            </a:b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Go through the instructions - provide a quick demo if students are confused.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Students complete activity. Monitor their progress and answer questions throughout. </a:t>
            </a:r>
            <a:endParaRPr>
              <a:solidFill>
                <a:schemeClr val="dk1"/>
              </a:solidFill>
            </a:endParaRPr>
          </a:p>
          <a:p>
            <a:pPr indent="-298450" lvl="0" marL="457200" rtl="0" algn="l">
              <a:spcBef>
                <a:spcPts val="0"/>
              </a:spcBef>
              <a:spcAft>
                <a:spcPts val="0"/>
              </a:spcAft>
              <a:buClr>
                <a:schemeClr val="dk1"/>
              </a:buClr>
              <a:buSzPts val="1100"/>
              <a:buAutoNum type="arabicPeriod"/>
            </a:pPr>
            <a:r>
              <a:rPr lang="en">
                <a:solidFill>
                  <a:schemeClr val="dk1"/>
                </a:solidFill>
              </a:rPr>
              <a:t>Debrief after the activity: </a:t>
            </a:r>
            <a:endParaRPr>
              <a:solidFill>
                <a:schemeClr val="dk1"/>
              </a:solidFill>
            </a:endParaRPr>
          </a:p>
          <a:p>
            <a:pPr indent="-298450" lvl="1" marL="914400" rtl="0" algn="l">
              <a:spcBef>
                <a:spcPts val="0"/>
              </a:spcBef>
              <a:spcAft>
                <a:spcPts val="0"/>
              </a:spcAft>
              <a:buClr>
                <a:schemeClr val="dk1"/>
              </a:buClr>
              <a:buSzPts val="1100"/>
              <a:buAutoNum type="alphaLcPeriod"/>
            </a:pPr>
            <a:r>
              <a:rPr lang="en"/>
              <a:t>What approaches did you take to ensure your summaries were tailored to the different levels of understanding for kids, students, and the sales team?</a:t>
            </a:r>
            <a:endParaRPr/>
          </a:p>
          <a:p>
            <a:pPr indent="-298450" lvl="1" marL="914400" rtl="0" algn="l">
              <a:spcBef>
                <a:spcPts val="0"/>
              </a:spcBef>
              <a:spcAft>
                <a:spcPts val="0"/>
              </a:spcAft>
              <a:buClr>
                <a:schemeClr val="dk1"/>
              </a:buClr>
              <a:buSzPts val="1100"/>
              <a:buAutoNum type="alphaLcPeriod"/>
            </a:pPr>
            <a:r>
              <a:rPr lang="en"/>
              <a:t>Which format (Twitter thread, FAQ, LinkedIn post) did you choose for communicating the insights from the document, and why did you think it was the most effective for your audience?</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SLIDES_API238312409_1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SLIDES_API238312409_1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d2a0375b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d2a0375b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SLIDES_API238312409_1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SLIDES_API238312409_1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 Ask participants to reflect on their own, either in their own heads or by jotting down notes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If they would like to share their reflections, let them know they can do so in the Zoom chat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SLIDES_API238312409_1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SLIDES_API238312409_1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a601dea1f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a601dea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541507fec6_0_9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541507fec6_0_9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33faa359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33faa359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SLIDES_API23831240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SLIDES_API23831240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8fb632dfda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8fb632dfda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a:t>PURPOSE: </a:t>
            </a:r>
            <a:r>
              <a:rPr lang="en"/>
              <a:t>To highlight the significance of model size in text summarization, emphasizing Claude's superiority in context window size.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TALKING POINTS:</a:t>
            </a:r>
            <a:endParaRPr b="1"/>
          </a:p>
          <a:p>
            <a:pPr indent="-298450" lvl="0" marL="457200" rtl="0" algn="l">
              <a:spcBef>
                <a:spcPts val="0"/>
              </a:spcBef>
              <a:spcAft>
                <a:spcPts val="0"/>
              </a:spcAft>
              <a:buSzPts val="1100"/>
              <a:buChar char="●"/>
            </a:pPr>
            <a:r>
              <a:rPr b="1" lang="en"/>
              <a:t>REMINDER! A context window is the </a:t>
            </a:r>
            <a:r>
              <a:rPr b="1" lang="en"/>
              <a:t>amount</a:t>
            </a:r>
            <a:r>
              <a:rPr b="1" lang="en"/>
              <a:t> of </a:t>
            </a:r>
            <a:r>
              <a:rPr b="1" lang="en"/>
              <a:t>text</a:t>
            </a:r>
            <a:r>
              <a:rPr b="1" lang="en"/>
              <a:t> a model “remembers”</a:t>
            </a:r>
            <a:endParaRPr b="1"/>
          </a:p>
          <a:p>
            <a:pPr indent="-298450" lvl="0" marL="457200" rtl="0" algn="l">
              <a:spcBef>
                <a:spcPts val="0"/>
              </a:spcBef>
              <a:spcAft>
                <a:spcPts val="0"/>
              </a:spcAft>
              <a:buSzPts val="1100"/>
              <a:buChar char="●"/>
            </a:pPr>
            <a:r>
              <a:rPr lang="en"/>
              <a:t>Anthropic’s</a:t>
            </a:r>
            <a:r>
              <a:rPr lang="en"/>
              <a:t> Claude stands out as the top model for text summarization tasks.</a:t>
            </a:r>
            <a:endParaRPr/>
          </a:p>
          <a:p>
            <a:pPr indent="-298450" lvl="0" marL="457200" rtl="0" algn="l">
              <a:spcBef>
                <a:spcPts val="0"/>
              </a:spcBef>
              <a:spcAft>
                <a:spcPts val="0"/>
              </a:spcAft>
              <a:buSzPts val="1100"/>
              <a:buChar char="●"/>
            </a:pPr>
            <a:r>
              <a:rPr lang="en"/>
              <a:t>Claude boasts a context window of 100k tokens, which is notably 12 times larger than GPT-4's.</a:t>
            </a:r>
            <a:endParaRPr/>
          </a:p>
          <a:p>
            <a:pPr indent="-298450" lvl="0" marL="457200" rtl="0" algn="l">
              <a:spcBef>
                <a:spcPts val="0"/>
              </a:spcBef>
              <a:spcAft>
                <a:spcPts val="0"/>
              </a:spcAft>
              <a:buSzPts val="1100"/>
              <a:buChar char="●"/>
            </a:pPr>
            <a:r>
              <a:rPr lang="en"/>
              <a:t>The graph demonstrates the rapid increase in model sizes over time, with Claude leading the charge.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b="1" lang="en"/>
              <a:t>TEACHING TIPS:</a:t>
            </a:r>
            <a:endParaRPr b="1"/>
          </a:p>
          <a:p>
            <a:pPr indent="-298450" lvl="0" marL="457200" rtl="0" algn="l">
              <a:spcBef>
                <a:spcPts val="0"/>
              </a:spcBef>
              <a:spcAft>
                <a:spcPts val="0"/>
              </a:spcAft>
              <a:buSzPts val="1100"/>
              <a:buChar char="●"/>
            </a:pPr>
            <a:r>
              <a:rPr lang="en"/>
              <a:t>Use real-world examples to explain the benefits of a larger context window in summarization.</a:t>
            </a:r>
            <a:endParaRPr/>
          </a:p>
          <a:p>
            <a:pPr indent="-298450" lvl="0" marL="457200" rtl="0" algn="l">
              <a:spcBef>
                <a:spcPts val="0"/>
              </a:spcBef>
              <a:spcAft>
                <a:spcPts val="0"/>
              </a:spcAft>
              <a:buSzPts val="1100"/>
              <a:buChar char="●"/>
            </a:pPr>
            <a:r>
              <a:rPr lang="en"/>
              <a:t>Engage the audience with questions about the relevance of size in model effectiveness.</a:t>
            </a:r>
            <a:endParaRPr/>
          </a:p>
          <a:p>
            <a:pPr indent="-298450" lvl="0" marL="457200" rtl="0" algn="l">
              <a:spcBef>
                <a:spcPts val="0"/>
              </a:spcBef>
              <a:spcAft>
                <a:spcPts val="0"/>
              </a:spcAft>
              <a:buSzPts val="1100"/>
              <a:buChar char="●"/>
            </a:pPr>
            <a:r>
              <a:rPr lang="en"/>
              <a:t>Briefly discuss the evolution and growth of AI models over the years for context.</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ec9a3bb14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ec9a3bb14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PURPOSE: To explore the implications of expanding the context window in large language models.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TALKING POINTS: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Larger context windows allow models to retain more information over longer conversations, improving coherence and context understanding.</a:t>
            </a:r>
            <a:endParaRPr/>
          </a:p>
          <a:p>
            <a:pPr indent="-298450" lvl="0" marL="457200" rtl="0" algn="l">
              <a:spcBef>
                <a:spcPts val="0"/>
              </a:spcBef>
              <a:spcAft>
                <a:spcPts val="0"/>
              </a:spcAft>
              <a:buSzPts val="1100"/>
              <a:buChar char="●"/>
            </a:pPr>
            <a:r>
              <a:rPr lang="en"/>
              <a:t>Potential issues with larger context windows include increased computational requirements and potential for overfitting to specific contexts or dialogues.</a:t>
            </a:r>
            <a:endParaRPr/>
          </a:p>
          <a:p>
            <a:pPr indent="-298450" lvl="0" marL="457200" rtl="0" algn="l">
              <a:spcBef>
                <a:spcPts val="0"/>
              </a:spcBef>
              <a:spcAft>
                <a:spcPts val="0"/>
              </a:spcAft>
              <a:buSzPts val="1100"/>
              <a:buChar char="●"/>
            </a:pPr>
            <a:r>
              <a:rPr lang="en"/>
              <a:t>It’s important to balance context window size with the model’s ability to generalize across different tasks and prompts.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TEACHING TIPS:</a:t>
            </a:r>
            <a:endParaRPr/>
          </a:p>
          <a:p>
            <a:pPr indent="0" lvl="0" marL="0" rtl="0" algn="l">
              <a:spcBef>
                <a:spcPts val="0"/>
              </a:spcBef>
              <a:spcAft>
                <a:spcPts val="0"/>
              </a:spcAft>
              <a:buClr>
                <a:schemeClr val="dk1"/>
              </a:buClr>
              <a:buSzPts val="1100"/>
              <a:buFont typeface="Arial"/>
              <a:buNone/>
            </a:pPr>
            <a:r>
              <a:t/>
            </a:r>
            <a:endParaRPr/>
          </a:p>
          <a:p>
            <a:pPr indent="-298450" lvl="0" marL="457200" rtl="0" algn="l">
              <a:spcBef>
                <a:spcPts val="0"/>
              </a:spcBef>
              <a:spcAft>
                <a:spcPts val="0"/>
              </a:spcAft>
              <a:buSzPts val="1100"/>
              <a:buChar char="●"/>
            </a:pPr>
            <a:r>
              <a:rPr lang="en"/>
              <a:t>Illustrate the concept of a context window using examples of short versus long conversations.</a:t>
            </a:r>
            <a:endParaRPr/>
          </a:p>
          <a:p>
            <a:pPr indent="-298450" lvl="0" marL="457200" rtl="0" algn="l">
              <a:spcBef>
                <a:spcPts val="0"/>
              </a:spcBef>
              <a:spcAft>
                <a:spcPts val="0"/>
              </a:spcAft>
              <a:buSzPts val="1100"/>
              <a:buChar char="●"/>
            </a:pPr>
            <a:r>
              <a:rPr lang="en"/>
              <a:t>Discuss the trade-offs between a larger context window and computational efficiency.</a:t>
            </a:r>
            <a:endParaRPr/>
          </a:p>
          <a:p>
            <a:pPr indent="-298450" lvl="0" marL="457200" rtl="0" algn="l">
              <a:spcBef>
                <a:spcPts val="0"/>
              </a:spcBef>
              <a:spcAft>
                <a:spcPts val="0"/>
              </a:spcAft>
              <a:buSzPts val="1100"/>
              <a:buChar char="●"/>
            </a:pPr>
            <a:r>
              <a:rPr lang="en"/>
              <a:t>Encourage learners to think about how context window size might affect model performance in different scenarios.</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9120a77ea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9120a77ea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6.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6.png"/><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6.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bg>
      <p:bgPr>
        <a:solidFill>
          <a:schemeClr val="lt1"/>
        </a:solidFill>
      </p:bgPr>
    </p:bg>
    <p:spTree>
      <p:nvGrpSpPr>
        <p:cNvPr id="10" name="Shape 10"/>
        <p:cNvGrpSpPr/>
        <p:nvPr/>
      </p:nvGrpSpPr>
      <p:grpSpPr>
        <a:xfrm>
          <a:off x="0" y="0"/>
          <a:ext cx="0" cy="0"/>
          <a:chOff x="0" y="0"/>
          <a:chExt cx="0" cy="0"/>
        </a:xfrm>
      </p:grpSpPr>
      <p:pic>
        <p:nvPicPr>
          <p:cNvPr id="11" name="Google Shape;11;p2"/>
          <p:cNvPicPr preferRelativeResize="0"/>
          <p:nvPr/>
        </p:nvPicPr>
        <p:blipFill rotWithShape="1">
          <a:blip r:embed="rId2">
            <a:alphaModFix amt="34000"/>
          </a:blip>
          <a:srcRect b="-33333" l="0" r="-33351" t="0"/>
          <a:stretch/>
        </p:blipFill>
        <p:spPr>
          <a:xfrm>
            <a:off x="3329050" y="1168750"/>
            <a:ext cx="6858900" cy="6858000"/>
          </a:xfrm>
          <a:prstGeom prst="ellipse">
            <a:avLst/>
          </a:prstGeom>
          <a:noFill/>
          <a:ln>
            <a:noFill/>
          </a:ln>
        </p:spPr>
      </p:pic>
      <p:sp>
        <p:nvSpPr>
          <p:cNvPr id="12" name="Google Shape;12;p2"/>
          <p:cNvSpPr/>
          <p:nvPr/>
        </p:nvSpPr>
        <p:spPr>
          <a:xfrm>
            <a:off x="8458200" y="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grpSp>
        <p:nvGrpSpPr>
          <p:cNvPr id="13" name="Google Shape;13;p2"/>
          <p:cNvGrpSpPr/>
          <p:nvPr/>
        </p:nvGrpSpPr>
        <p:grpSpPr>
          <a:xfrm>
            <a:off x="8668400" y="2593628"/>
            <a:ext cx="265400" cy="2345202"/>
            <a:chOff x="5434475" y="2630351"/>
            <a:chExt cx="265400" cy="2345202"/>
          </a:xfrm>
        </p:grpSpPr>
        <p:pic>
          <p:nvPicPr>
            <p:cNvPr id="14" name="Google Shape;14;p2"/>
            <p:cNvPicPr preferRelativeResize="0"/>
            <p:nvPr/>
          </p:nvPicPr>
          <p:blipFill rotWithShape="1">
            <a:blip r:embed="rId3">
              <a:alphaModFix/>
            </a:blip>
            <a:srcRect b="22952" l="16307" r="4068" t="22306"/>
            <a:stretch/>
          </p:blipFill>
          <p:spPr>
            <a:xfrm rot="-5400000">
              <a:off x="4543963" y="3520863"/>
              <a:ext cx="2046424" cy="265400"/>
            </a:xfrm>
            <a:prstGeom prst="rect">
              <a:avLst/>
            </a:prstGeom>
            <a:noFill/>
            <a:ln>
              <a:noFill/>
            </a:ln>
          </p:spPr>
        </p:pic>
        <p:pic>
          <p:nvPicPr>
            <p:cNvPr descr="General Assembly Logo Transparent" id="15" name="Google Shape;15;p2"/>
            <p:cNvPicPr preferRelativeResize="0"/>
            <p:nvPr/>
          </p:nvPicPr>
          <p:blipFill rotWithShape="1">
            <a:blip r:embed="rId4">
              <a:alphaModFix/>
            </a:blip>
            <a:srcRect b="0" l="0" r="65518" t="0"/>
            <a:stretch/>
          </p:blipFill>
          <p:spPr>
            <a:xfrm rot="-5400000">
              <a:off x="5427967" y="4703747"/>
              <a:ext cx="278436" cy="265176"/>
            </a:xfrm>
            <a:prstGeom prst="rect">
              <a:avLst/>
            </a:prstGeom>
            <a:noFill/>
            <a:ln>
              <a:noFill/>
            </a:ln>
          </p:spPr>
        </p:pic>
      </p:grpSp>
      <p:sp>
        <p:nvSpPr>
          <p:cNvPr id="16" name="Google Shape;16;p2"/>
          <p:cNvSpPr txBox="1"/>
          <p:nvPr>
            <p:ph type="ctrTitle"/>
          </p:nvPr>
        </p:nvSpPr>
        <p:spPr>
          <a:xfrm>
            <a:off x="457200" y="3383050"/>
            <a:ext cx="6428700" cy="1143000"/>
          </a:xfrm>
          <a:prstGeom prst="rect">
            <a:avLst/>
          </a:prstGeom>
        </p:spPr>
        <p:txBody>
          <a:bodyPr anchorCtr="0" anchor="t" bIns="0" lIns="0" spcFirstLastPara="1" rIns="0" wrap="square" tIns="0">
            <a:sp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17" name="Google Shape;17;p2"/>
          <p:cNvSpPr/>
          <p:nvPr/>
        </p:nvSpPr>
        <p:spPr>
          <a:xfrm>
            <a:off x="562300" y="4713900"/>
            <a:ext cx="1219200" cy="429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txBox="1"/>
          <p:nvPr/>
        </p:nvSpPr>
        <p:spPr>
          <a:xfrm>
            <a:off x="457200" y="2593625"/>
            <a:ext cx="6428700" cy="738900"/>
          </a:xfrm>
          <a:prstGeom prst="rect">
            <a:avLst/>
          </a:prstGeom>
          <a:noFill/>
          <a:ln>
            <a:noFill/>
          </a:ln>
        </p:spPr>
        <p:txBody>
          <a:bodyPr anchorCtr="0" anchor="b" bIns="0" lIns="0" spcFirstLastPara="1" rIns="0" wrap="square" tIns="0">
            <a:spAutoFit/>
          </a:bodyPr>
          <a:lstStyle/>
          <a:p>
            <a:pPr indent="0" lvl="0" marL="0" rtl="0" algn="l">
              <a:spcBef>
                <a:spcPts val="0"/>
              </a:spcBef>
              <a:spcAft>
                <a:spcPts val="0"/>
              </a:spcAft>
              <a:buNone/>
            </a:pPr>
            <a:r>
              <a:rPr b="1" lang="en" sz="4800">
                <a:solidFill>
                  <a:srgbClr val="E41F26"/>
                </a:solidFill>
                <a:latin typeface="Barlow Condensed"/>
                <a:ea typeface="Barlow Condensed"/>
                <a:cs typeface="Barlow Condensed"/>
                <a:sym typeface="Barlow Condensed"/>
              </a:rPr>
              <a:t>Generative</a:t>
            </a:r>
            <a:r>
              <a:rPr b="1" lang="en" sz="4800">
                <a:solidFill>
                  <a:srgbClr val="E41F26"/>
                </a:solidFill>
                <a:latin typeface="Barlow Condensed"/>
                <a:ea typeface="Barlow Condensed"/>
                <a:cs typeface="Barlow Condensed"/>
                <a:sym typeface="Barlow Condensed"/>
              </a:rPr>
              <a:t> AI </a:t>
            </a:r>
            <a:endParaRPr b="1" sz="4800">
              <a:solidFill>
                <a:srgbClr val="E41F26"/>
              </a:solidFill>
              <a:latin typeface="Barlow Condensed"/>
              <a:ea typeface="Barlow Condensed"/>
              <a:cs typeface="Barlow Condensed"/>
              <a:sym typeface="Barlow Condense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p:cSld name="TITLE_AND_BODY_8_2_2_1">
    <p:bg>
      <p:bgPr>
        <a:solidFill>
          <a:schemeClr val="dk1"/>
        </a:solidFill>
      </p:bgPr>
    </p:bg>
    <p:spTree>
      <p:nvGrpSpPr>
        <p:cNvPr id="78" name="Shape 78"/>
        <p:cNvGrpSpPr/>
        <p:nvPr/>
      </p:nvGrpSpPr>
      <p:grpSpPr>
        <a:xfrm>
          <a:off x="0" y="0"/>
          <a:ext cx="0" cy="0"/>
          <a:chOff x="0" y="0"/>
          <a:chExt cx="0" cy="0"/>
        </a:xfrm>
      </p:grpSpPr>
      <p:sp>
        <p:nvSpPr>
          <p:cNvPr id="79" name="Google Shape;79;p11"/>
          <p:cNvSpPr/>
          <p:nvPr/>
        </p:nvSpPr>
        <p:spPr>
          <a:xfrm>
            <a:off x="100" y="4610100"/>
            <a:ext cx="9144000" cy="5334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1"/>
          <p:cNvPicPr preferRelativeResize="0"/>
          <p:nvPr/>
        </p:nvPicPr>
        <p:blipFill rotWithShape="1">
          <a:blip r:embed="rId2">
            <a:alphaModFix/>
          </a:blip>
          <a:srcRect b="31602" l="0" r="0" t="42312"/>
          <a:stretch/>
        </p:blipFill>
        <p:spPr>
          <a:xfrm>
            <a:off x="2494700" y="2300813"/>
            <a:ext cx="4154800" cy="541875"/>
          </a:xfrm>
          <a:prstGeom prst="rect">
            <a:avLst/>
          </a:prstGeom>
          <a:noFill/>
          <a:ln>
            <a:noFill/>
          </a:ln>
        </p:spPr>
      </p:pic>
      <p:sp>
        <p:nvSpPr>
          <p:cNvPr id="81" name="Google Shape;81;p1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rtl="0">
              <a:buNone/>
              <a:defRPr sz="1300">
                <a:latin typeface="Nunito"/>
                <a:ea typeface="Nunito"/>
                <a:cs typeface="Nunito"/>
                <a:sym typeface="Nunito"/>
              </a:defRPr>
            </a:lvl1pPr>
            <a:lvl2pPr lvl="1" rtl="0">
              <a:buNone/>
              <a:defRPr sz="1300">
                <a:latin typeface="Nunito"/>
                <a:ea typeface="Nunito"/>
                <a:cs typeface="Nunito"/>
                <a:sym typeface="Nunito"/>
              </a:defRPr>
            </a:lvl2pPr>
            <a:lvl3pPr lvl="2" rtl="0">
              <a:buNone/>
              <a:defRPr sz="1300">
                <a:latin typeface="Nunito"/>
                <a:ea typeface="Nunito"/>
                <a:cs typeface="Nunito"/>
                <a:sym typeface="Nunito"/>
              </a:defRPr>
            </a:lvl3pPr>
            <a:lvl4pPr lvl="3" rtl="0">
              <a:buNone/>
              <a:defRPr sz="1300">
                <a:latin typeface="Nunito"/>
                <a:ea typeface="Nunito"/>
                <a:cs typeface="Nunito"/>
                <a:sym typeface="Nunito"/>
              </a:defRPr>
            </a:lvl4pPr>
            <a:lvl5pPr lvl="4" rtl="0">
              <a:buNone/>
              <a:defRPr sz="1300">
                <a:latin typeface="Nunito"/>
                <a:ea typeface="Nunito"/>
                <a:cs typeface="Nunito"/>
                <a:sym typeface="Nunito"/>
              </a:defRPr>
            </a:lvl5pPr>
            <a:lvl6pPr lvl="5" rtl="0">
              <a:buNone/>
              <a:defRPr sz="1300">
                <a:latin typeface="Nunito"/>
                <a:ea typeface="Nunito"/>
                <a:cs typeface="Nunito"/>
                <a:sym typeface="Nunito"/>
              </a:defRPr>
            </a:lvl6pPr>
            <a:lvl7pPr lvl="6" rtl="0">
              <a:buNone/>
              <a:defRPr sz="1300">
                <a:latin typeface="Nunito"/>
                <a:ea typeface="Nunito"/>
                <a:cs typeface="Nunito"/>
                <a:sym typeface="Nunito"/>
              </a:defRPr>
            </a:lvl7pPr>
            <a:lvl8pPr lvl="7" rtl="0">
              <a:buNone/>
              <a:defRPr sz="1300">
                <a:latin typeface="Nunito"/>
                <a:ea typeface="Nunito"/>
                <a:cs typeface="Nunito"/>
                <a:sym typeface="Nunito"/>
              </a:defRPr>
            </a:lvl8pPr>
            <a:lvl9pPr lvl="8" rtl="0">
              <a:buNone/>
              <a:defRPr sz="1300">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Content">
  <p:cSld name="TITLE_1_1_1_2_1_2_1_1_1_1_2">
    <p:bg>
      <p:bgPr>
        <a:solidFill>
          <a:schemeClr val="lt1"/>
        </a:solidFill>
      </p:bgPr>
    </p:bg>
    <p:spTree>
      <p:nvGrpSpPr>
        <p:cNvPr id="82" name="Shape 82"/>
        <p:cNvGrpSpPr/>
        <p:nvPr/>
      </p:nvGrpSpPr>
      <p:grpSpPr>
        <a:xfrm>
          <a:off x="0" y="0"/>
          <a:ext cx="0" cy="0"/>
          <a:chOff x="0" y="0"/>
          <a:chExt cx="0" cy="0"/>
        </a:xfrm>
      </p:grpSpPr>
      <p:sp>
        <p:nvSpPr>
          <p:cNvPr id="83" name="Google Shape;83;p12"/>
          <p:cNvSpPr txBox="1"/>
          <p:nvPr/>
        </p:nvSpPr>
        <p:spPr>
          <a:xfrm flipH="1">
            <a:off x="0" y="-50"/>
            <a:ext cx="685800" cy="5143500"/>
          </a:xfrm>
          <a:prstGeom prst="rect">
            <a:avLst/>
          </a:prstGeom>
          <a:solidFill>
            <a:schemeClr val="dk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84" name="Google Shape;84;p1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85" name="Google Shape;85;p12"/>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86" name="Google Shape;86;p12"/>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87" name="Google Shape;87;p12"/>
          <p:cNvSpPr txBox="1"/>
          <p:nvPr>
            <p:ph idx="1" type="body"/>
          </p:nvPr>
        </p:nvSpPr>
        <p:spPr>
          <a:xfrm>
            <a:off x="1142150" y="1143850"/>
            <a:ext cx="44028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Questions">
  <p:cSld name="TITLE_1_1_1_2_1_2_1_1_2">
    <p:bg>
      <p:bgPr>
        <a:solidFill>
          <a:schemeClr val="lt1"/>
        </a:solidFill>
      </p:bgPr>
    </p:bg>
    <p:spTree>
      <p:nvGrpSpPr>
        <p:cNvPr id="88" name="Shape 88"/>
        <p:cNvGrpSpPr/>
        <p:nvPr/>
      </p:nvGrpSpPr>
      <p:grpSpPr>
        <a:xfrm>
          <a:off x="0" y="0"/>
          <a:ext cx="0" cy="0"/>
          <a:chOff x="0" y="0"/>
          <a:chExt cx="0" cy="0"/>
        </a:xfrm>
      </p:grpSpPr>
      <p:sp>
        <p:nvSpPr>
          <p:cNvPr id="89" name="Google Shape;89;p13"/>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90" name="Google Shape;90;p1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91" name="Google Shape;91;p13"/>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92" name="Google Shape;92;p13"/>
          <p:cNvSpPr/>
          <p:nvPr/>
        </p:nvSpPr>
        <p:spPr>
          <a:xfrm>
            <a:off x="6369300" y="1520200"/>
            <a:ext cx="2317500" cy="2317500"/>
          </a:xfrm>
          <a:prstGeom prst="ellipse">
            <a:avLst/>
          </a:prstGeom>
          <a:solidFill>
            <a:srgbClr val="3740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txBox="1"/>
          <p:nvPr/>
        </p:nvSpPr>
        <p:spPr>
          <a:xfrm>
            <a:off x="6459150" y="1909300"/>
            <a:ext cx="2137800" cy="153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rgbClr val="FFFFFF"/>
                </a:solidFill>
                <a:latin typeface="Barlow"/>
                <a:ea typeface="Barlow"/>
                <a:cs typeface="Barlow"/>
                <a:sym typeface="Barlow"/>
              </a:rPr>
              <a:t>Tips for Reflection:</a:t>
            </a:r>
            <a:br>
              <a:rPr b="1" lang="en">
                <a:solidFill>
                  <a:srgbClr val="FFFFFF"/>
                </a:solidFill>
                <a:latin typeface="Barlow"/>
                <a:ea typeface="Barlow"/>
                <a:cs typeface="Barlow"/>
                <a:sym typeface="Barlow"/>
              </a:rPr>
            </a:br>
            <a:endParaRPr b="1">
              <a:solidFill>
                <a:srgbClr val="FFFFFF"/>
              </a:solidFill>
              <a:latin typeface="Barlow"/>
              <a:ea typeface="Barlow"/>
              <a:cs typeface="Barlow"/>
              <a:sym typeface="Barlow"/>
            </a:endParaRPr>
          </a:p>
          <a:p>
            <a:pPr indent="0" lvl="0" marL="0" rtl="0" algn="ctr">
              <a:spcBef>
                <a:spcPts val="0"/>
              </a:spcBef>
              <a:spcAft>
                <a:spcPts val="0"/>
              </a:spcAft>
              <a:buNone/>
            </a:pPr>
            <a:r>
              <a:rPr lang="en" sz="1200">
                <a:solidFill>
                  <a:srgbClr val="FFFFFF"/>
                </a:solidFill>
                <a:latin typeface="Nunito"/>
                <a:ea typeface="Nunito"/>
                <a:cs typeface="Nunito"/>
                <a:sym typeface="Nunito"/>
              </a:rPr>
              <a:t>Think carefully through the questions, provide specific details and examples, and try to break down your thinking. </a:t>
            </a:r>
            <a:endParaRPr sz="1200">
              <a:solidFill>
                <a:srgbClr val="FFFFFF"/>
              </a:solidFill>
              <a:latin typeface="Nunito"/>
              <a:ea typeface="Nunito"/>
              <a:cs typeface="Nunito"/>
              <a:sym typeface="Nunito"/>
            </a:endParaRPr>
          </a:p>
        </p:txBody>
      </p:sp>
      <p:sp>
        <p:nvSpPr>
          <p:cNvPr id="94" name="Google Shape;94;p13"/>
          <p:cNvSpPr/>
          <p:nvPr/>
        </p:nvSpPr>
        <p:spPr>
          <a:xfrm>
            <a:off x="7686325" y="1149725"/>
            <a:ext cx="672300" cy="672300"/>
          </a:xfrm>
          <a:prstGeom prst="ellipse">
            <a:avLst/>
          </a:prstGeom>
          <a:solidFill>
            <a:srgbClr val="FFCD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3"/>
          <p:cNvPicPr preferRelativeResize="0"/>
          <p:nvPr/>
        </p:nvPicPr>
        <p:blipFill>
          <a:blip r:embed="rId3">
            <a:alphaModFix/>
          </a:blip>
          <a:stretch>
            <a:fillRect/>
          </a:stretch>
        </p:blipFill>
        <p:spPr>
          <a:xfrm>
            <a:off x="7834175" y="1297575"/>
            <a:ext cx="376601" cy="376601"/>
          </a:xfrm>
          <a:prstGeom prst="rect">
            <a:avLst/>
          </a:prstGeom>
          <a:noFill/>
          <a:ln>
            <a:noFill/>
          </a:ln>
        </p:spPr>
      </p:pic>
      <p:sp>
        <p:nvSpPr>
          <p:cNvPr id="96" name="Google Shape;96;p13"/>
          <p:cNvSpPr txBox="1"/>
          <p:nvPr/>
        </p:nvSpPr>
        <p:spPr>
          <a:xfrm>
            <a:off x="1142200" y="1149725"/>
            <a:ext cx="4798800" cy="5598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a:solidFill>
                  <a:srgbClr val="222222"/>
                </a:solidFill>
                <a:latin typeface="Nunito"/>
                <a:ea typeface="Nunito"/>
                <a:cs typeface="Nunito"/>
                <a:sym typeface="Nunito"/>
              </a:rPr>
              <a:t>Taking what you learned and what you practiced, answer the following reflection questions. </a:t>
            </a:r>
            <a:endParaRPr>
              <a:solidFill>
                <a:srgbClr val="222222"/>
              </a:solidFill>
              <a:latin typeface="Nunito"/>
              <a:ea typeface="Nunito"/>
              <a:cs typeface="Nunito"/>
              <a:sym typeface="Nunito"/>
            </a:endParaRPr>
          </a:p>
        </p:txBody>
      </p:sp>
      <p:sp>
        <p:nvSpPr>
          <p:cNvPr id="97" name="Google Shape;97;p13"/>
          <p:cNvSpPr txBox="1"/>
          <p:nvPr>
            <p:ph type="title"/>
          </p:nvPr>
        </p:nvSpPr>
        <p:spPr>
          <a:xfrm>
            <a:off x="1142200" y="457200"/>
            <a:ext cx="47988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98" name="Google Shape;98;p13"/>
          <p:cNvSpPr txBox="1"/>
          <p:nvPr>
            <p:ph idx="1" type="body"/>
          </p:nvPr>
        </p:nvSpPr>
        <p:spPr>
          <a:xfrm>
            <a:off x="1825600" y="1900075"/>
            <a:ext cx="4115400" cy="232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nowledge Check">
  <p:cSld name="TITLE_1_1_1_2_1_1_1_1_2_1_1_1_1_1_1">
    <p:bg>
      <p:bgPr>
        <a:solidFill>
          <a:schemeClr val="lt2"/>
        </a:solidFill>
      </p:bgPr>
    </p:bg>
    <p:spTree>
      <p:nvGrpSpPr>
        <p:cNvPr id="99" name="Shape 99"/>
        <p:cNvGrpSpPr/>
        <p:nvPr/>
      </p:nvGrpSpPr>
      <p:grpSpPr>
        <a:xfrm>
          <a:off x="0" y="0"/>
          <a:ext cx="0" cy="0"/>
          <a:chOff x="0" y="0"/>
          <a:chExt cx="0" cy="0"/>
        </a:xfrm>
      </p:grpSpPr>
      <p:sp>
        <p:nvSpPr>
          <p:cNvPr id="100" name="Google Shape;100;p14"/>
          <p:cNvSpPr txBox="1"/>
          <p:nvPr/>
        </p:nvSpPr>
        <p:spPr>
          <a:xfrm flipH="1">
            <a:off x="0" y="-50"/>
            <a:ext cx="685800" cy="5143500"/>
          </a:xfrm>
          <a:prstGeom prst="rect">
            <a:avLst/>
          </a:prstGeom>
          <a:solidFill>
            <a:schemeClr val="accent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01" name="Google Shape;101;p1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2" name="Google Shape;102;p1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03" name="Google Shape;103;p14"/>
          <p:cNvSpPr txBox="1"/>
          <p:nvPr/>
        </p:nvSpPr>
        <p:spPr>
          <a:xfrm>
            <a:off x="1142150" y="457200"/>
            <a:ext cx="6349500" cy="4155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Knowledge Check:</a:t>
            </a:r>
            <a:endParaRPr b="1" sz="2000">
              <a:solidFill>
                <a:srgbClr val="222222"/>
              </a:solidFill>
              <a:latin typeface="Barlow Condensed"/>
              <a:ea typeface="Barlow Condensed"/>
              <a:cs typeface="Barlow Condensed"/>
              <a:sym typeface="Barlow Condensed"/>
            </a:endParaRPr>
          </a:p>
        </p:txBody>
      </p:sp>
      <p:sp>
        <p:nvSpPr>
          <p:cNvPr id="104" name="Google Shape;104;p14"/>
          <p:cNvSpPr txBox="1"/>
          <p:nvPr>
            <p:ph idx="1" type="subTitle"/>
          </p:nvPr>
        </p:nvSpPr>
        <p:spPr>
          <a:xfrm>
            <a:off x="1142150" y="946900"/>
            <a:ext cx="6349500" cy="315900"/>
          </a:xfrm>
          <a:prstGeom prst="rect">
            <a:avLst/>
          </a:prstGeom>
        </p:spPr>
        <p:txBody>
          <a:bodyPr anchorCtr="0" anchor="t" bIns="0" lIns="0" spcFirstLastPara="1" rIns="0" wrap="square" tIns="0">
            <a:spAutoFit/>
          </a:bodyPr>
          <a:lstStyle>
            <a:lvl1pPr lvl="0">
              <a:spcBef>
                <a:spcPts val="0"/>
              </a:spcBef>
              <a:spcAft>
                <a:spcPts val="0"/>
              </a:spcAft>
              <a:buSzPts val="1600"/>
              <a:buFont typeface="Barlow Condensed"/>
              <a:buNone/>
              <a:defRPr b="1" sz="2000">
                <a:latin typeface="Barlow Condensed"/>
                <a:ea typeface="Barlow Condensed"/>
                <a:cs typeface="Barlow Condensed"/>
                <a:sym typeface="Barlow Condensed"/>
              </a:defRPr>
            </a:lvl1pPr>
            <a:lvl2pPr lvl="1">
              <a:spcBef>
                <a:spcPts val="1000"/>
              </a:spcBef>
              <a:spcAft>
                <a:spcPts val="0"/>
              </a:spcAft>
              <a:buSzPts val="1400"/>
              <a:buNone/>
              <a:defRPr/>
            </a:lvl2pPr>
            <a:lvl3pPr lvl="2">
              <a:spcBef>
                <a:spcPts val="1000"/>
              </a:spcBef>
              <a:spcAft>
                <a:spcPts val="0"/>
              </a:spcAft>
              <a:buSzPts val="1400"/>
              <a:buNone/>
              <a:defRPr/>
            </a:lvl3pPr>
            <a:lvl4pPr lvl="3">
              <a:spcBef>
                <a:spcPts val="1000"/>
              </a:spcBef>
              <a:spcAft>
                <a:spcPts val="0"/>
              </a:spcAft>
              <a:buSzPts val="1400"/>
              <a:buNone/>
              <a:defRPr/>
            </a:lvl4pPr>
            <a:lvl5pPr lvl="4">
              <a:spcBef>
                <a:spcPts val="1000"/>
              </a:spcBef>
              <a:spcAft>
                <a:spcPts val="0"/>
              </a:spcAft>
              <a:buSzPts val="1400"/>
              <a:buNone/>
              <a:defRPr/>
            </a:lvl5pPr>
            <a:lvl6pPr lvl="5">
              <a:spcBef>
                <a:spcPts val="1000"/>
              </a:spcBef>
              <a:spcAft>
                <a:spcPts val="0"/>
              </a:spcAft>
              <a:buSzPts val="1400"/>
              <a:buNone/>
              <a:defRPr/>
            </a:lvl6pPr>
            <a:lvl7pPr lvl="6">
              <a:spcBef>
                <a:spcPts val="1000"/>
              </a:spcBef>
              <a:spcAft>
                <a:spcPts val="0"/>
              </a:spcAft>
              <a:buSzPts val="1400"/>
              <a:buNone/>
              <a:defRPr/>
            </a:lvl7pPr>
            <a:lvl8pPr lvl="7">
              <a:spcBef>
                <a:spcPts val="1000"/>
              </a:spcBef>
              <a:spcAft>
                <a:spcPts val="0"/>
              </a:spcAft>
              <a:buSzPts val="1400"/>
              <a:buNone/>
              <a:defRPr/>
            </a:lvl8pPr>
            <a:lvl9pPr lvl="8">
              <a:spcBef>
                <a:spcPts val="1000"/>
              </a:spcBef>
              <a:spcAft>
                <a:spcPts val="1000"/>
              </a:spcAft>
              <a:buSzPts val="1400"/>
              <a:buNone/>
              <a:defRPr/>
            </a:lvl9pPr>
          </a:lstStyle>
          <a:p/>
        </p:txBody>
      </p:sp>
      <p:pic>
        <p:nvPicPr>
          <p:cNvPr id="105" name="Google Shape;105;p14"/>
          <p:cNvPicPr preferRelativeResize="0"/>
          <p:nvPr/>
        </p:nvPicPr>
        <p:blipFill>
          <a:blip r:embed="rId3">
            <a:alphaModFix/>
          </a:blip>
          <a:stretch>
            <a:fillRect/>
          </a:stretch>
        </p:blipFill>
        <p:spPr>
          <a:xfrm>
            <a:off x="7683776" y="247963"/>
            <a:ext cx="1003024" cy="833975"/>
          </a:xfrm>
          <a:prstGeom prst="rect">
            <a:avLst/>
          </a:prstGeom>
          <a:noFill/>
          <a:ln>
            <a:noFill/>
          </a:ln>
        </p:spPr>
      </p:pic>
      <p:sp>
        <p:nvSpPr>
          <p:cNvPr id="106" name="Google Shape;106;p14"/>
          <p:cNvSpPr txBox="1"/>
          <p:nvPr>
            <p:ph idx="2" type="body"/>
          </p:nvPr>
        </p:nvSpPr>
        <p:spPr>
          <a:xfrm>
            <a:off x="1142150" y="1600200"/>
            <a:ext cx="6349500" cy="23268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317500" lvl="1" marL="914400">
              <a:spcBef>
                <a:spcPts val="1000"/>
              </a:spcBef>
              <a:spcAft>
                <a:spcPts val="0"/>
              </a:spcAft>
              <a:buSzPts val="1400"/>
              <a:buChar char="○"/>
              <a:defRPr/>
            </a:lvl2pPr>
            <a:lvl3pPr indent="-317500" lvl="2" marL="1371600">
              <a:spcBef>
                <a:spcPts val="1000"/>
              </a:spcBef>
              <a:spcAft>
                <a:spcPts val="0"/>
              </a:spcAft>
              <a:buSzPts val="1400"/>
              <a:buChar char="■"/>
              <a:defRPr/>
            </a:lvl3pPr>
            <a:lvl4pPr indent="-317500" lvl="3" marL="1828800">
              <a:spcBef>
                <a:spcPts val="1000"/>
              </a:spcBef>
              <a:spcAft>
                <a:spcPts val="0"/>
              </a:spcAft>
              <a:buSzPts val="1400"/>
              <a:buChar char="●"/>
              <a:defRPr/>
            </a:lvl4pPr>
            <a:lvl5pPr indent="-317500" lvl="4" marL="2286000">
              <a:spcBef>
                <a:spcPts val="1000"/>
              </a:spcBef>
              <a:spcAft>
                <a:spcPts val="0"/>
              </a:spcAft>
              <a:buSzPts val="1400"/>
              <a:buChar char="○"/>
              <a:defRPr/>
            </a:lvl5pPr>
            <a:lvl6pPr indent="-317500" lvl="5" marL="2743200">
              <a:spcBef>
                <a:spcPts val="1000"/>
              </a:spcBef>
              <a:spcAft>
                <a:spcPts val="0"/>
              </a:spcAft>
              <a:buSzPts val="1400"/>
              <a:buChar char="■"/>
              <a:defRPr/>
            </a:lvl6pPr>
            <a:lvl7pPr indent="-317500" lvl="6" marL="3200400">
              <a:spcBef>
                <a:spcPts val="1000"/>
              </a:spcBef>
              <a:spcAft>
                <a:spcPts val="0"/>
              </a:spcAft>
              <a:buSzPts val="1400"/>
              <a:buChar char="●"/>
              <a:defRPr/>
            </a:lvl7pPr>
            <a:lvl8pPr indent="-317500" lvl="7" marL="3657600">
              <a:spcBef>
                <a:spcPts val="1000"/>
              </a:spcBef>
              <a:spcAft>
                <a:spcPts val="0"/>
              </a:spcAft>
              <a:buSzPts val="1400"/>
              <a:buChar char="○"/>
              <a:defRPr/>
            </a:lvl8pPr>
            <a:lvl9pPr indent="-317500" lvl="8" marL="4114800">
              <a:spcBef>
                <a:spcPts val="1000"/>
              </a:spcBef>
              <a:spcAft>
                <a:spcPts val="1000"/>
              </a:spcAft>
              <a:buSzPts val="14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al Cases 3 WH">
  <p:cSld name="TITLE_1_1_1_2_1_1_1_1_1_1_1_2">
    <p:bg>
      <p:bgPr>
        <a:solidFill>
          <a:schemeClr val="lt1"/>
        </a:solidFill>
      </p:bgPr>
    </p:bg>
    <p:spTree>
      <p:nvGrpSpPr>
        <p:cNvPr id="107" name="Shape 107"/>
        <p:cNvGrpSpPr/>
        <p:nvPr/>
      </p:nvGrpSpPr>
      <p:grpSpPr>
        <a:xfrm>
          <a:off x="0" y="0"/>
          <a:ext cx="0" cy="0"/>
          <a:chOff x="0" y="0"/>
          <a:chExt cx="0" cy="0"/>
        </a:xfrm>
      </p:grpSpPr>
      <p:sp>
        <p:nvSpPr>
          <p:cNvPr id="108" name="Google Shape;108;p15"/>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09" name="Google Shape;109;p15"/>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10" name="Google Shape;110;p15"/>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11" name="Google Shape;111;p15"/>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112" name="Google Shape;112;p15"/>
          <p:cNvGrpSpPr/>
          <p:nvPr/>
        </p:nvGrpSpPr>
        <p:grpSpPr>
          <a:xfrm>
            <a:off x="8201321" y="210761"/>
            <a:ext cx="654900" cy="645300"/>
            <a:chOff x="9160534" y="57586"/>
            <a:chExt cx="654900" cy="645300"/>
          </a:xfrm>
        </p:grpSpPr>
        <p:sp>
          <p:nvSpPr>
            <p:cNvPr id="113" name="Google Shape;113;p15"/>
            <p:cNvSpPr/>
            <p:nvPr/>
          </p:nvSpPr>
          <p:spPr>
            <a:xfrm flipH="1" rot="5403199">
              <a:off x="9165633" y="53086"/>
              <a:ext cx="644700" cy="654300"/>
            </a:xfrm>
            <a:prstGeom prst="ellipse">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114" name="Google Shape;114;p15"/>
            <p:cNvCxnSpPr>
              <a:endCxn id="113" idx="0"/>
            </p:cNvCxnSpPr>
            <p:nvPr/>
          </p:nvCxnSpPr>
          <p:spPr>
            <a:xfrm>
              <a:off x="9478534" y="59536"/>
              <a:ext cx="336600" cy="320400"/>
            </a:xfrm>
            <a:prstGeom prst="curvedConnector3">
              <a:avLst>
                <a:gd fmla="val 83951" name="adj1"/>
              </a:avLst>
            </a:prstGeom>
            <a:noFill/>
            <a:ln cap="flat" cmpd="sng" w="28575">
              <a:solidFill>
                <a:schemeClr val="accent5"/>
              </a:solidFill>
              <a:prstDash val="solid"/>
              <a:round/>
              <a:headEnd len="med" w="med" type="none"/>
              <a:tailEnd len="med" w="med" type="oval"/>
            </a:ln>
          </p:spPr>
        </p:cxnSp>
      </p:grpSp>
      <p:sp>
        <p:nvSpPr>
          <p:cNvPr id="115" name="Google Shape;115;p15"/>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16" name="Google Shape;116;p15"/>
          <p:cNvSpPr txBox="1"/>
          <p:nvPr/>
        </p:nvSpPr>
        <p:spPr>
          <a:xfrm>
            <a:off x="8123925" y="2109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117" name="Google Shape;117;p15"/>
          <p:cNvSpPr txBox="1"/>
          <p:nvPr/>
        </p:nvSpPr>
        <p:spPr>
          <a:xfrm>
            <a:off x="457200" y="312925"/>
            <a:ext cx="22347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REAL CASES:</a:t>
            </a:r>
            <a:endParaRPr sz="2800">
              <a:solidFill>
                <a:schemeClr val="dk1"/>
              </a:solidFill>
              <a:latin typeface="Barlow Condensed SemiBold"/>
              <a:ea typeface="Barlow Condensed SemiBold"/>
              <a:cs typeface="Barlow Condensed SemiBold"/>
              <a:sym typeface="Barlow Condensed SemiBold"/>
            </a:endParaRPr>
          </a:p>
        </p:txBody>
      </p:sp>
      <p:sp>
        <p:nvSpPr>
          <p:cNvPr id="118" name="Google Shape;118;p15"/>
          <p:cNvSpPr txBox="1"/>
          <p:nvPr>
            <p:ph type="ctrTitle"/>
          </p:nvPr>
        </p:nvSpPr>
        <p:spPr>
          <a:xfrm>
            <a:off x="2067350" y="338325"/>
            <a:ext cx="47217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19" name="Google Shape;119;p15"/>
          <p:cNvSpPr txBox="1"/>
          <p:nvPr/>
        </p:nvSpPr>
        <p:spPr>
          <a:xfrm flipH="1" rot="5400000">
            <a:off x="4518200" y="-4518050"/>
            <a:ext cx="108900" cy="91455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20" name="Google Shape;120;p15"/>
          <p:cNvSpPr txBox="1"/>
          <p:nvPr/>
        </p:nvSpPr>
        <p:spPr>
          <a:xfrm flipH="1" rot="5400000">
            <a:off x="-2414600" y="2454925"/>
            <a:ext cx="5100000" cy="282900"/>
          </a:xfrm>
          <a:prstGeom prst="rect">
            <a:avLst/>
          </a:prstGeom>
          <a:solidFill>
            <a:schemeClr val="accent5"/>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Only">
  <p:cSld name="CUSTOM_1_1">
    <p:spTree>
      <p:nvGrpSpPr>
        <p:cNvPr id="121" name="Shape 121"/>
        <p:cNvGrpSpPr/>
        <p:nvPr/>
      </p:nvGrpSpPr>
      <p:grpSpPr>
        <a:xfrm>
          <a:off x="0" y="0"/>
          <a:ext cx="0" cy="0"/>
          <a:chOff x="0" y="0"/>
          <a:chExt cx="0" cy="0"/>
        </a:xfrm>
      </p:grpSpPr>
      <p:sp>
        <p:nvSpPr>
          <p:cNvPr id="122" name="Google Shape;122;p16"/>
          <p:cNvSpPr txBox="1"/>
          <p:nvPr>
            <p:ph type="title"/>
          </p:nvPr>
        </p:nvSpPr>
        <p:spPr>
          <a:xfrm>
            <a:off x="457200" y="280375"/>
            <a:ext cx="8520600" cy="572700"/>
          </a:xfrm>
          <a:prstGeom prst="rect">
            <a:avLst/>
          </a:prstGeom>
        </p:spPr>
        <p:txBody>
          <a:bodyPr anchorCtr="0" anchor="t" bIns="0" lIns="0" spcFirstLastPara="1" rIns="0"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sp>
        <p:nvSpPr>
          <p:cNvPr id="123" name="Google Shape;123;p16"/>
          <p:cNvSpPr/>
          <p:nvPr/>
        </p:nvSpPr>
        <p:spPr>
          <a:xfrm>
            <a:off x="564165" y="223687"/>
            <a:ext cx="302700" cy="56700"/>
          </a:xfrm>
          <a:prstGeom prst="rect">
            <a:avLst/>
          </a:prstGeom>
          <a:solidFill>
            <a:schemeClr val="dk2"/>
          </a:solidFill>
          <a:ln>
            <a:noFill/>
          </a:ln>
        </p:spPr>
        <p:txBody>
          <a:bodyPr anchorCtr="0" anchor="ctr" bIns="64325" lIns="64325" spcFirstLastPara="1" rIns="64325" wrap="square" tIns="64325">
            <a:noAutofit/>
          </a:bodyPr>
          <a:lstStyle/>
          <a:p>
            <a:pPr indent="0" lvl="0" marL="0" rtl="0" algn="l">
              <a:spcBef>
                <a:spcPts val="0"/>
              </a:spcBef>
              <a:spcAft>
                <a:spcPts val="0"/>
              </a:spcAft>
              <a:buNone/>
            </a:pPr>
            <a:r>
              <a:t/>
            </a:r>
            <a:endParaRPr/>
          </a:p>
        </p:txBody>
      </p:sp>
      <p:sp>
        <p:nvSpPr>
          <p:cNvPr id="124" name="Google Shape;124;p16"/>
          <p:cNvSpPr txBox="1"/>
          <p:nvPr>
            <p:ph idx="1" type="body"/>
          </p:nvPr>
        </p:nvSpPr>
        <p:spPr>
          <a:xfrm>
            <a:off x="4572000" y="4712925"/>
            <a:ext cx="3691800" cy="393600"/>
          </a:xfrm>
          <a:prstGeom prst="rect">
            <a:avLst/>
          </a:prstGeom>
        </p:spPr>
        <p:txBody>
          <a:bodyPr anchorCtr="0" anchor="t" bIns="0" lIns="0" spcFirstLastPara="1" rIns="0" wrap="square" tIns="0">
            <a:noAutofit/>
          </a:bodyPr>
          <a:lstStyle>
            <a:lvl1pPr indent="-285750" lvl="0" marL="457200" rtl="0">
              <a:spcBef>
                <a:spcPts val="0"/>
              </a:spcBef>
              <a:spcAft>
                <a:spcPts val="0"/>
              </a:spcAft>
              <a:buSzPts val="900"/>
              <a:buChar char="⮕"/>
              <a:defRPr sz="900"/>
            </a:lvl1pPr>
            <a:lvl2pPr indent="-285750" lvl="1" marL="914400" rtl="0">
              <a:spcBef>
                <a:spcPts val="1000"/>
              </a:spcBef>
              <a:spcAft>
                <a:spcPts val="0"/>
              </a:spcAft>
              <a:buSzPts val="900"/>
              <a:buChar char="○"/>
              <a:defRPr sz="900"/>
            </a:lvl2pPr>
            <a:lvl3pPr indent="-285750" lvl="2" marL="1371600" rtl="0">
              <a:spcBef>
                <a:spcPts val="1000"/>
              </a:spcBef>
              <a:spcAft>
                <a:spcPts val="0"/>
              </a:spcAft>
              <a:buSzPts val="900"/>
              <a:buChar char="■"/>
              <a:defRPr sz="900"/>
            </a:lvl3pPr>
            <a:lvl4pPr indent="-285750" lvl="3" marL="1828800" rtl="0">
              <a:spcBef>
                <a:spcPts val="1000"/>
              </a:spcBef>
              <a:spcAft>
                <a:spcPts val="0"/>
              </a:spcAft>
              <a:buSzPts val="900"/>
              <a:buChar char="●"/>
              <a:defRPr sz="900"/>
            </a:lvl4pPr>
            <a:lvl5pPr indent="-285750" lvl="4" marL="2286000" rtl="0">
              <a:spcBef>
                <a:spcPts val="1000"/>
              </a:spcBef>
              <a:spcAft>
                <a:spcPts val="0"/>
              </a:spcAft>
              <a:buSzPts val="900"/>
              <a:buChar char="○"/>
              <a:defRPr sz="900"/>
            </a:lvl5pPr>
            <a:lvl6pPr indent="-285750" lvl="5" marL="2743200" rtl="0">
              <a:spcBef>
                <a:spcPts val="1000"/>
              </a:spcBef>
              <a:spcAft>
                <a:spcPts val="0"/>
              </a:spcAft>
              <a:buSzPts val="900"/>
              <a:buChar char="■"/>
              <a:defRPr sz="900"/>
            </a:lvl6pPr>
            <a:lvl7pPr indent="-285750" lvl="6" marL="3200400" rtl="0">
              <a:spcBef>
                <a:spcPts val="1000"/>
              </a:spcBef>
              <a:spcAft>
                <a:spcPts val="0"/>
              </a:spcAft>
              <a:buSzPts val="900"/>
              <a:buChar char="●"/>
              <a:defRPr sz="900"/>
            </a:lvl7pPr>
            <a:lvl8pPr indent="-285750" lvl="7" marL="3657600" rtl="0">
              <a:spcBef>
                <a:spcPts val="1000"/>
              </a:spcBef>
              <a:spcAft>
                <a:spcPts val="0"/>
              </a:spcAft>
              <a:buSzPts val="900"/>
              <a:buChar char="○"/>
              <a:defRPr sz="900"/>
            </a:lvl8pPr>
            <a:lvl9pPr indent="-285750" lvl="8" marL="4114800" rtl="0">
              <a:spcBef>
                <a:spcPts val="1000"/>
              </a:spcBef>
              <a:spcAft>
                <a:spcPts val="1000"/>
              </a:spcAft>
              <a:buSzPts val="900"/>
              <a:buChar char="■"/>
              <a:defRPr sz="900"/>
            </a:lvl9pPr>
          </a:lstStyle>
          <a:p/>
        </p:txBody>
      </p:sp>
      <p:sp>
        <p:nvSpPr>
          <p:cNvPr id="125" name="Google Shape;125;p16"/>
          <p:cNvSpPr txBox="1"/>
          <p:nvPr>
            <p:ph idx="12" type="sldNum"/>
          </p:nvPr>
        </p:nvSpPr>
        <p:spPr>
          <a:xfrm>
            <a:off x="457200" y="4662725"/>
            <a:ext cx="2372100" cy="393600"/>
          </a:xfrm>
          <a:prstGeom prst="rect">
            <a:avLst/>
          </a:prstGeom>
        </p:spPr>
        <p:txBody>
          <a:bodyPr anchorCtr="0" anchor="ctr" bIns="0" lIns="0" spcFirstLastPara="1" rIns="0" wrap="square" tIns="0">
            <a:noAutofit/>
          </a:bodyPr>
          <a:lstStyle>
            <a:lvl1pPr lvl="0" rtl="0">
              <a:buNone/>
              <a:defRPr sz="900">
                <a:solidFill>
                  <a:schemeClr val="dk1"/>
                </a:solidFill>
              </a:defRPr>
            </a:lvl1pPr>
            <a:lvl2pPr lvl="1" rtl="0">
              <a:buNone/>
              <a:defRPr sz="900">
                <a:solidFill>
                  <a:schemeClr val="dk1"/>
                </a:solidFill>
              </a:defRPr>
            </a:lvl2pPr>
            <a:lvl3pPr lvl="2" rtl="0">
              <a:buNone/>
              <a:defRPr sz="900">
                <a:solidFill>
                  <a:schemeClr val="dk1"/>
                </a:solidFill>
              </a:defRPr>
            </a:lvl3pPr>
            <a:lvl4pPr lvl="3" rtl="0">
              <a:buNone/>
              <a:defRPr sz="900">
                <a:solidFill>
                  <a:schemeClr val="dk1"/>
                </a:solidFill>
              </a:defRPr>
            </a:lvl4pPr>
            <a:lvl5pPr lvl="4" rtl="0">
              <a:buNone/>
              <a:defRPr sz="900">
                <a:solidFill>
                  <a:schemeClr val="dk1"/>
                </a:solidFill>
              </a:defRPr>
            </a:lvl5pPr>
            <a:lvl6pPr lvl="5" rtl="0">
              <a:buNone/>
              <a:defRPr sz="900">
                <a:solidFill>
                  <a:schemeClr val="dk1"/>
                </a:solidFill>
              </a:defRPr>
            </a:lvl6pPr>
            <a:lvl7pPr lvl="6" rtl="0">
              <a:buNone/>
              <a:defRPr sz="900">
                <a:solidFill>
                  <a:schemeClr val="dk1"/>
                </a:solidFill>
              </a:defRPr>
            </a:lvl7pPr>
            <a:lvl8pPr lvl="7" rtl="0">
              <a:buNone/>
              <a:defRPr sz="900">
                <a:solidFill>
                  <a:schemeClr val="dk1"/>
                </a:solidFill>
              </a:defRPr>
            </a:lvl8pPr>
            <a:lvl9pPr lvl="8" rtl="0">
              <a:buNone/>
              <a:defRPr sz="900">
                <a:solidFill>
                  <a:schemeClr val="dk1"/>
                </a:solidFill>
              </a:defRPr>
            </a:lvl9pPr>
          </a:lstStyle>
          <a:p>
            <a:pPr indent="0" lvl="0" marL="0" rtl="0" algn="r">
              <a:spcBef>
                <a:spcPts val="0"/>
              </a:spcBef>
              <a:spcAft>
                <a:spcPts val="0"/>
              </a:spcAft>
              <a:buNone/>
            </a:pPr>
            <a:fld id="{00000000-1234-1234-1234-123412341234}" type="slidenum">
              <a:rPr lang="en"/>
              <a:t>‹#›</a:t>
            </a:fld>
            <a:r>
              <a:rPr lang="en"/>
              <a:t> | © 202</a:t>
            </a:r>
            <a:r>
              <a:rPr lang="en"/>
              <a:t>3</a:t>
            </a:r>
            <a:r>
              <a:rPr lang="en"/>
              <a:t> General Assembly</a:t>
            </a:r>
            <a:endParaRPr/>
          </a:p>
        </p:txBody>
      </p:sp>
    </p:spTree>
  </p:cSld>
  <p:clrMapOvr>
    <a:masterClrMapping/>
  </p:clrMapOvr>
  <p:extLst>
    <p:ext uri="{DCECCB84-F9BA-43D5-87BE-67443E8EF086}">
      <p15:sldGuideLst>
        <p15:guide id="1" orient="horz" pos="1620">
          <p15:clr>
            <a:srgbClr val="F9AD4C"/>
          </p15:clr>
        </p15:guide>
        <p15:guide id="2" pos="2880">
          <p15:clr>
            <a:srgbClr val="F9AD4C"/>
          </p15:clr>
        </p15:guide>
        <p15:guide id="3" pos="288">
          <p15:clr>
            <a:srgbClr val="F9AD4C"/>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uided Walkthrough 3 WH 1 1 1">
  <p:cSld name="TITLE_1_1_1_2_1_1_1_1_1_1_1_2_1_1_1">
    <p:bg>
      <p:bgPr>
        <a:solidFill>
          <a:schemeClr val="lt1"/>
        </a:solidFill>
      </p:bgPr>
    </p:bg>
    <p:spTree>
      <p:nvGrpSpPr>
        <p:cNvPr id="126" name="Shape 126"/>
        <p:cNvGrpSpPr/>
        <p:nvPr/>
      </p:nvGrpSpPr>
      <p:grpSpPr>
        <a:xfrm>
          <a:off x="0" y="0"/>
          <a:ext cx="0" cy="0"/>
          <a:chOff x="0" y="0"/>
          <a:chExt cx="0" cy="0"/>
        </a:xfrm>
      </p:grpSpPr>
      <p:sp>
        <p:nvSpPr>
          <p:cNvPr id="127" name="Google Shape;127;p1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lgn="r">
              <a:buNone/>
              <a:defRPr sz="900">
                <a:solidFill>
                  <a:schemeClr val="lt1"/>
                </a:solidFill>
              </a:defRPr>
            </a:lvl1pPr>
            <a:lvl2pPr lvl="1" rtl="0" algn="r">
              <a:buNone/>
              <a:defRPr sz="900">
                <a:solidFill>
                  <a:schemeClr val="lt1"/>
                </a:solidFill>
              </a:defRPr>
            </a:lvl2pPr>
            <a:lvl3pPr lvl="2" rtl="0" algn="r">
              <a:buNone/>
              <a:defRPr sz="900">
                <a:solidFill>
                  <a:schemeClr val="lt1"/>
                </a:solidFill>
              </a:defRPr>
            </a:lvl3pPr>
            <a:lvl4pPr lvl="3" rtl="0" algn="r">
              <a:buNone/>
              <a:defRPr sz="900">
                <a:solidFill>
                  <a:schemeClr val="lt1"/>
                </a:solidFill>
              </a:defRPr>
            </a:lvl4pPr>
            <a:lvl5pPr lvl="4" rtl="0" algn="r">
              <a:buNone/>
              <a:defRPr sz="900">
                <a:solidFill>
                  <a:schemeClr val="lt1"/>
                </a:solidFill>
              </a:defRPr>
            </a:lvl5pPr>
            <a:lvl6pPr lvl="5" rtl="0" algn="r">
              <a:buNone/>
              <a:defRPr sz="900">
                <a:solidFill>
                  <a:schemeClr val="lt1"/>
                </a:solidFill>
              </a:defRPr>
            </a:lvl6pPr>
            <a:lvl7pPr lvl="6" rtl="0" algn="r">
              <a:buNone/>
              <a:defRPr sz="900">
                <a:solidFill>
                  <a:schemeClr val="lt1"/>
                </a:solidFill>
              </a:defRPr>
            </a:lvl7pPr>
            <a:lvl8pPr lvl="7" rtl="0" algn="r">
              <a:buNone/>
              <a:defRPr sz="900">
                <a:solidFill>
                  <a:schemeClr val="lt1"/>
                </a:solidFill>
              </a:defRPr>
            </a:lvl8pPr>
            <a:lvl9pPr lvl="8" rtl="0" algn="r">
              <a:buNone/>
              <a:defRPr sz="900">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28" name="Google Shape;128;p1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29" name="Google Shape;129;p17"/>
          <p:cNvSpPr txBox="1"/>
          <p:nvPr>
            <p:ph idx="1" type="body"/>
          </p:nvPr>
        </p:nvSpPr>
        <p:spPr>
          <a:xfrm>
            <a:off x="1166850" y="1402363"/>
            <a:ext cx="4524300" cy="30972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Char char="⮕"/>
              <a:defRPr/>
            </a:lvl1pPr>
            <a:lvl2pPr indent="-317500" lvl="1" marL="914400" rtl="0">
              <a:spcBef>
                <a:spcPts val="1000"/>
              </a:spcBef>
              <a:spcAft>
                <a:spcPts val="0"/>
              </a:spcAft>
              <a:buSzPts val="1400"/>
              <a:buChar char="○"/>
              <a:defRPr/>
            </a:lvl2pPr>
            <a:lvl3pPr indent="-317500" lvl="2" marL="1371600" rtl="0">
              <a:spcBef>
                <a:spcPts val="1000"/>
              </a:spcBef>
              <a:spcAft>
                <a:spcPts val="0"/>
              </a:spcAft>
              <a:buSzPts val="1400"/>
              <a:buChar char="■"/>
              <a:defRPr/>
            </a:lvl3pPr>
            <a:lvl4pPr indent="-317500" lvl="3" marL="1828800" rtl="0">
              <a:spcBef>
                <a:spcPts val="1000"/>
              </a:spcBef>
              <a:spcAft>
                <a:spcPts val="0"/>
              </a:spcAft>
              <a:buSzPts val="1400"/>
              <a:buChar char="●"/>
              <a:defRPr/>
            </a:lvl4pPr>
            <a:lvl5pPr indent="-317500" lvl="4" marL="2286000" rtl="0">
              <a:spcBef>
                <a:spcPts val="1000"/>
              </a:spcBef>
              <a:spcAft>
                <a:spcPts val="0"/>
              </a:spcAft>
              <a:buSzPts val="1400"/>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1000"/>
              </a:spcAft>
              <a:buSzPts val="1400"/>
              <a:buChar char="■"/>
              <a:defRPr/>
            </a:lvl9pPr>
          </a:lstStyle>
          <a:p/>
        </p:txBody>
      </p:sp>
      <p:sp>
        <p:nvSpPr>
          <p:cNvPr id="130" name="Google Shape;130;p17"/>
          <p:cNvSpPr txBox="1"/>
          <p:nvPr/>
        </p:nvSpPr>
        <p:spPr>
          <a:xfrm>
            <a:off x="8123925" y="-2400"/>
            <a:ext cx="809700" cy="9192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b="1" sz="1000">
              <a:solidFill>
                <a:schemeClr val="dk1"/>
              </a:solidFill>
              <a:latin typeface="Barlow Condensed"/>
              <a:ea typeface="Barlow Condensed"/>
              <a:cs typeface="Barlow Condensed"/>
              <a:sym typeface="Barlow Condensed"/>
            </a:endParaRPr>
          </a:p>
        </p:txBody>
      </p:sp>
      <p:grpSp>
        <p:nvGrpSpPr>
          <p:cNvPr id="131" name="Google Shape;131;p17"/>
          <p:cNvGrpSpPr/>
          <p:nvPr/>
        </p:nvGrpSpPr>
        <p:grpSpPr>
          <a:xfrm>
            <a:off x="8201321" y="210761"/>
            <a:ext cx="654900" cy="645300"/>
            <a:chOff x="9160534" y="57586"/>
            <a:chExt cx="654900" cy="645300"/>
          </a:xfrm>
        </p:grpSpPr>
        <p:sp>
          <p:nvSpPr>
            <p:cNvPr id="132" name="Google Shape;132;p17"/>
            <p:cNvSpPr/>
            <p:nvPr/>
          </p:nvSpPr>
          <p:spPr>
            <a:xfrm flipH="1" rot="5403199">
              <a:off x="9165633" y="53086"/>
              <a:ext cx="644700" cy="654300"/>
            </a:xfrm>
            <a:prstGeom prst="ellipse">
              <a:avLst/>
            </a:pr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cxnSp>
          <p:nvCxnSpPr>
            <p:cNvPr id="133" name="Google Shape;133;p17"/>
            <p:cNvCxnSpPr>
              <a:endCxn id="132" idx="0"/>
            </p:cNvCxnSpPr>
            <p:nvPr/>
          </p:nvCxnSpPr>
          <p:spPr>
            <a:xfrm>
              <a:off x="9478534" y="59536"/>
              <a:ext cx="336600" cy="320400"/>
            </a:xfrm>
            <a:prstGeom prst="curvedConnector3">
              <a:avLst>
                <a:gd fmla="val 83951" name="adj1"/>
              </a:avLst>
            </a:prstGeom>
            <a:noFill/>
            <a:ln cap="flat" cmpd="sng" w="28575">
              <a:solidFill>
                <a:schemeClr val="accent4"/>
              </a:solidFill>
              <a:prstDash val="solid"/>
              <a:round/>
              <a:headEnd len="med" w="med" type="none"/>
              <a:tailEnd len="med" w="med" type="oval"/>
            </a:ln>
          </p:spPr>
        </p:cxnSp>
      </p:grpSp>
      <p:sp>
        <p:nvSpPr>
          <p:cNvPr id="134" name="Google Shape;134;p17"/>
          <p:cNvSpPr txBox="1"/>
          <p:nvPr>
            <p:ph idx="2" type="subTitle"/>
          </p:nvPr>
        </p:nvSpPr>
        <p:spPr>
          <a:xfrm>
            <a:off x="1166850" y="857275"/>
            <a:ext cx="4225800" cy="316200"/>
          </a:xfrm>
          <a:prstGeom prst="rect">
            <a:avLst/>
          </a:prstGeom>
        </p:spPr>
        <p:txBody>
          <a:bodyPr anchorCtr="0" anchor="ctr" bIns="0" lIns="0" spcFirstLastPara="1" rIns="0" wrap="square" tIns="0">
            <a:noAutofit/>
          </a:bodyPr>
          <a:lstStyle>
            <a:lvl1pPr lvl="0" rtl="0">
              <a:spcBef>
                <a:spcPts val="0"/>
              </a:spcBef>
              <a:spcAft>
                <a:spcPts val="0"/>
              </a:spcAft>
              <a:buSzPts val="1800"/>
              <a:buFont typeface="Barlow Semi Condensed"/>
              <a:buNone/>
              <a:defRPr b="1" sz="1800">
                <a:latin typeface="Barlow Semi Condensed"/>
                <a:ea typeface="Barlow Semi Condensed"/>
                <a:cs typeface="Barlow Semi Condensed"/>
                <a:sym typeface="Barlow Semi Condensed"/>
              </a:defRPr>
            </a:lvl1pPr>
            <a:lvl2pPr lvl="1"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2pPr>
            <a:lvl3pPr lvl="2"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3pPr>
            <a:lvl4pPr lvl="3"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4pPr>
            <a:lvl5pPr lvl="4"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5pPr>
            <a:lvl6pPr lvl="5"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6pPr>
            <a:lvl7pPr lvl="6"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7pPr>
            <a:lvl8pPr lvl="7" rtl="0">
              <a:spcBef>
                <a:spcPts val="1000"/>
              </a:spcBef>
              <a:spcAft>
                <a:spcPts val="0"/>
              </a:spcAft>
              <a:buSzPts val="1800"/>
              <a:buFont typeface="Barlow Semi Condensed"/>
              <a:buNone/>
              <a:defRPr b="1" sz="1800">
                <a:latin typeface="Barlow Semi Condensed"/>
                <a:ea typeface="Barlow Semi Condensed"/>
                <a:cs typeface="Barlow Semi Condensed"/>
                <a:sym typeface="Barlow Semi Condensed"/>
              </a:defRPr>
            </a:lvl8pPr>
            <a:lvl9pPr lvl="8" rtl="0">
              <a:spcBef>
                <a:spcPts val="1000"/>
              </a:spcBef>
              <a:spcAft>
                <a:spcPts val="1000"/>
              </a:spcAft>
              <a:buSzPts val="1800"/>
              <a:buFont typeface="Barlow Semi Condensed"/>
              <a:buNone/>
              <a:defRPr b="1" sz="1800">
                <a:latin typeface="Barlow Semi Condensed"/>
                <a:ea typeface="Barlow Semi Condensed"/>
                <a:cs typeface="Barlow Semi Condensed"/>
                <a:sym typeface="Barlow Semi Condensed"/>
              </a:defRPr>
            </a:lvl9pPr>
          </a:lstStyle>
          <a:p/>
        </p:txBody>
      </p:sp>
      <p:sp>
        <p:nvSpPr>
          <p:cNvPr id="135" name="Google Shape;135;p17"/>
          <p:cNvSpPr txBox="1"/>
          <p:nvPr/>
        </p:nvSpPr>
        <p:spPr>
          <a:xfrm>
            <a:off x="8123925" y="856050"/>
            <a:ext cx="809700" cy="6453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t/>
            </a:r>
            <a:endParaRPr sz="1000">
              <a:solidFill>
                <a:schemeClr val="lt1"/>
              </a:solidFill>
              <a:latin typeface="Barlow Condensed"/>
              <a:ea typeface="Barlow Condensed"/>
              <a:cs typeface="Barlow Condensed"/>
              <a:sym typeface="Barlow Condensed"/>
            </a:endParaRPr>
          </a:p>
        </p:txBody>
      </p:sp>
      <p:sp>
        <p:nvSpPr>
          <p:cNvPr id="136" name="Google Shape;136;p17"/>
          <p:cNvSpPr txBox="1"/>
          <p:nvPr/>
        </p:nvSpPr>
        <p:spPr>
          <a:xfrm>
            <a:off x="457200" y="312925"/>
            <a:ext cx="2745300" cy="4311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800">
                <a:solidFill>
                  <a:schemeClr val="dk1"/>
                </a:solidFill>
                <a:latin typeface="Barlow Condensed SemiBold"/>
                <a:ea typeface="Barlow Condensed SemiBold"/>
                <a:cs typeface="Barlow Condensed SemiBold"/>
                <a:sym typeface="Barlow Condensed SemiBold"/>
              </a:rPr>
              <a:t>Guided Walkthrough:</a:t>
            </a:r>
            <a:endParaRPr sz="2800">
              <a:solidFill>
                <a:schemeClr val="dk1"/>
              </a:solidFill>
              <a:latin typeface="Barlow Condensed SemiBold"/>
              <a:ea typeface="Barlow Condensed SemiBold"/>
              <a:cs typeface="Barlow Condensed SemiBold"/>
              <a:sym typeface="Barlow Condensed SemiBold"/>
            </a:endParaRPr>
          </a:p>
        </p:txBody>
      </p:sp>
      <p:sp>
        <p:nvSpPr>
          <p:cNvPr id="137" name="Google Shape;137;p17"/>
          <p:cNvSpPr txBox="1"/>
          <p:nvPr>
            <p:ph type="ctrTitle"/>
          </p:nvPr>
        </p:nvSpPr>
        <p:spPr>
          <a:xfrm>
            <a:off x="3126125" y="370375"/>
            <a:ext cx="4225800" cy="316200"/>
          </a:xfrm>
          <a:prstGeom prst="rect">
            <a:avLst/>
          </a:prstGeom>
        </p:spPr>
        <p:txBody>
          <a:bodyPr anchorCtr="0" anchor="t" bIns="0" lIns="0" spcFirstLastPara="1" rIns="0" wrap="square" tIns="0">
            <a:spAutoFit/>
          </a:bodyPr>
          <a:lstStyle>
            <a:lvl1pPr lvl="0" rtl="0">
              <a:spcBef>
                <a:spcPts val="0"/>
              </a:spcBef>
              <a:spcAft>
                <a:spcPts val="0"/>
              </a:spcAft>
              <a:buSzPts val="2800"/>
              <a:buNone/>
              <a:defRPr b="0" sz="2800"/>
            </a:lvl1pPr>
            <a:lvl2pPr lvl="1" rtl="0" algn="ctr">
              <a:spcBef>
                <a:spcPts val="0"/>
              </a:spcBef>
              <a:spcAft>
                <a:spcPts val="0"/>
              </a:spcAft>
              <a:buSzPts val="2800"/>
              <a:buFont typeface="Barlow Condensed"/>
              <a:buNone/>
              <a:defRPr>
                <a:latin typeface="Barlow Condensed"/>
                <a:ea typeface="Barlow Condensed"/>
                <a:cs typeface="Barlow Condensed"/>
                <a:sym typeface="Barlow Condensed"/>
              </a:defRPr>
            </a:lvl2pPr>
            <a:lvl3pPr lvl="2" rtl="0" algn="ctr">
              <a:spcBef>
                <a:spcPts val="0"/>
              </a:spcBef>
              <a:spcAft>
                <a:spcPts val="0"/>
              </a:spcAft>
              <a:buSzPts val="2800"/>
              <a:buFont typeface="Barlow Condensed"/>
              <a:buNone/>
              <a:defRPr>
                <a:latin typeface="Barlow Condensed"/>
                <a:ea typeface="Barlow Condensed"/>
                <a:cs typeface="Barlow Condensed"/>
                <a:sym typeface="Barlow Condensed"/>
              </a:defRPr>
            </a:lvl3pPr>
            <a:lvl4pPr lvl="3" rtl="0" algn="ctr">
              <a:spcBef>
                <a:spcPts val="0"/>
              </a:spcBef>
              <a:spcAft>
                <a:spcPts val="0"/>
              </a:spcAft>
              <a:buSzPts val="2800"/>
              <a:buFont typeface="Barlow Condensed"/>
              <a:buNone/>
              <a:defRPr>
                <a:latin typeface="Barlow Condensed"/>
                <a:ea typeface="Barlow Condensed"/>
                <a:cs typeface="Barlow Condensed"/>
                <a:sym typeface="Barlow Condensed"/>
              </a:defRPr>
            </a:lvl4pPr>
            <a:lvl5pPr lvl="4" rtl="0" algn="ctr">
              <a:spcBef>
                <a:spcPts val="0"/>
              </a:spcBef>
              <a:spcAft>
                <a:spcPts val="0"/>
              </a:spcAft>
              <a:buSzPts val="2800"/>
              <a:buFont typeface="Barlow Condensed"/>
              <a:buNone/>
              <a:defRPr>
                <a:latin typeface="Barlow Condensed"/>
                <a:ea typeface="Barlow Condensed"/>
                <a:cs typeface="Barlow Condensed"/>
                <a:sym typeface="Barlow Condensed"/>
              </a:defRPr>
            </a:lvl5pPr>
            <a:lvl6pPr lvl="5" rtl="0" algn="ctr">
              <a:spcBef>
                <a:spcPts val="0"/>
              </a:spcBef>
              <a:spcAft>
                <a:spcPts val="0"/>
              </a:spcAft>
              <a:buSzPts val="2800"/>
              <a:buFont typeface="Barlow Condensed"/>
              <a:buNone/>
              <a:defRPr>
                <a:latin typeface="Barlow Condensed"/>
                <a:ea typeface="Barlow Condensed"/>
                <a:cs typeface="Barlow Condensed"/>
                <a:sym typeface="Barlow Condensed"/>
              </a:defRPr>
            </a:lvl6pPr>
            <a:lvl7pPr lvl="6" rtl="0" algn="ctr">
              <a:spcBef>
                <a:spcPts val="0"/>
              </a:spcBef>
              <a:spcAft>
                <a:spcPts val="0"/>
              </a:spcAft>
              <a:buSzPts val="2800"/>
              <a:buFont typeface="Barlow Condensed"/>
              <a:buNone/>
              <a:defRPr>
                <a:latin typeface="Barlow Condensed"/>
                <a:ea typeface="Barlow Condensed"/>
                <a:cs typeface="Barlow Condensed"/>
                <a:sym typeface="Barlow Condensed"/>
              </a:defRPr>
            </a:lvl7pPr>
            <a:lvl8pPr lvl="7" rtl="0" algn="ctr">
              <a:spcBef>
                <a:spcPts val="0"/>
              </a:spcBef>
              <a:spcAft>
                <a:spcPts val="0"/>
              </a:spcAft>
              <a:buSzPts val="2800"/>
              <a:buFont typeface="Barlow Condensed"/>
              <a:buNone/>
              <a:defRPr>
                <a:latin typeface="Barlow Condensed"/>
                <a:ea typeface="Barlow Condensed"/>
                <a:cs typeface="Barlow Condensed"/>
                <a:sym typeface="Barlow Condensed"/>
              </a:defRPr>
            </a:lvl8pPr>
            <a:lvl9pPr lvl="8" rtl="0" algn="ctr">
              <a:spcBef>
                <a:spcPts val="0"/>
              </a:spcBef>
              <a:spcAft>
                <a:spcPts val="0"/>
              </a:spcAft>
              <a:buSzPts val="2800"/>
              <a:buFont typeface="Barlow Condensed"/>
              <a:buNone/>
              <a:defRPr>
                <a:latin typeface="Barlow Condensed"/>
                <a:ea typeface="Barlow Condensed"/>
                <a:cs typeface="Barlow Condensed"/>
                <a:sym typeface="Barlow Condensed"/>
              </a:defRPr>
            </a:lvl9pPr>
          </a:lstStyle>
          <a:p/>
        </p:txBody>
      </p:sp>
      <p:sp>
        <p:nvSpPr>
          <p:cNvPr id="138" name="Google Shape;138;p17"/>
          <p:cNvSpPr txBox="1"/>
          <p:nvPr/>
        </p:nvSpPr>
        <p:spPr>
          <a:xfrm flipH="1" rot="5400000">
            <a:off x="4518200" y="-4518050"/>
            <a:ext cx="108900" cy="91455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39" name="Google Shape;139;p17"/>
          <p:cNvSpPr txBox="1"/>
          <p:nvPr/>
        </p:nvSpPr>
        <p:spPr>
          <a:xfrm flipH="1" rot="5400000">
            <a:off x="-2414600" y="2454925"/>
            <a:ext cx="5100000" cy="282900"/>
          </a:xfrm>
          <a:prstGeom prst="rect">
            <a:avLst/>
          </a:prstGeom>
          <a:solidFill>
            <a:schemeClr val="accent4"/>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struction Note">
  <p:cSld name="TITLE_AND_BODY_9_4">
    <p:spTree>
      <p:nvGrpSpPr>
        <p:cNvPr id="140" name="Shape 140"/>
        <p:cNvGrpSpPr/>
        <p:nvPr/>
      </p:nvGrpSpPr>
      <p:grpSpPr>
        <a:xfrm>
          <a:off x="0" y="0"/>
          <a:ext cx="0" cy="0"/>
          <a:chOff x="0" y="0"/>
          <a:chExt cx="0" cy="0"/>
        </a:xfrm>
      </p:grpSpPr>
      <p:sp>
        <p:nvSpPr>
          <p:cNvPr id="141" name="Google Shape;141;p18"/>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142" name="Google Shape;142;p18"/>
          <p:cNvSpPr txBox="1"/>
          <p:nvPr>
            <p:ph type="title"/>
          </p:nvPr>
        </p:nvSpPr>
        <p:spPr>
          <a:xfrm>
            <a:off x="914400" y="457200"/>
            <a:ext cx="7532100" cy="457200"/>
          </a:xfrm>
          <a:prstGeom prst="rect">
            <a:avLst/>
          </a:prstGeom>
        </p:spPr>
        <p:txBody>
          <a:bodyPr anchorCtr="0" anchor="t" bIns="0" lIns="0" spcFirstLastPara="1" rIns="0" wrap="square" tIns="0">
            <a:noAutofit/>
          </a:bodyPr>
          <a:lstStyle>
            <a:lvl1pPr lvl="0" rtl="0">
              <a:spcBef>
                <a:spcPts val="0"/>
              </a:spcBef>
              <a:spcAft>
                <a:spcPts val="0"/>
              </a:spcAft>
              <a:buSzPts val="3000"/>
              <a:buFont typeface="Barlow Condensed"/>
              <a:buNone/>
              <a:defRPr b="1">
                <a:latin typeface="Barlow Condensed"/>
                <a:ea typeface="Barlow Condensed"/>
                <a:cs typeface="Barlow Condensed"/>
                <a:sym typeface="Barlow Condense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3" name="Google Shape;143;p18"/>
          <p:cNvSpPr txBox="1"/>
          <p:nvPr>
            <p:ph idx="1" type="body"/>
          </p:nvPr>
        </p:nvSpPr>
        <p:spPr>
          <a:xfrm>
            <a:off x="914400" y="1190625"/>
            <a:ext cx="7532100" cy="3335400"/>
          </a:xfrm>
          <a:prstGeom prst="rect">
            <a:avLst/>
          </a:prstGeom>
        </p:spPr>
        <p:txBody>
          <a:bodyPr anchorCtr="0" anchor="t" bIns="0" lIns="0" spcFirstLastPara="1" rIns="0" wrap="square" tIns="0">
            <a:noAutofit/>
          </a:bodyPr>
          <a:lstStyle>
            <a:lvl1pPr indent="-292100" lvl="0" marL="457200" rtl="0">
              <a:spcBef>
                <a:spcPts val="0"/>
              </a:spcBef>
              <a:spcAft>
                <a:spcPts val="0"/>
              </a:spcAft>
              <a:buSzPts val="1000"/>
              <a:buFont typeface="Nunito"/>
              <a:buChar char="⮕"/>
              <a:defRPr>
                <a:latin typeface="Nunito"/>
                <a:ea typeface="Nunito"/>
                <a:cs typeface="Nunito"/>
                <a:sym typeface="Nunito"/>
              </a:defRPr>
            </a:lvl1pPr>
            <a:lvl2pPr indent="-317500" lvl="1" marL="914400" rtl="0">
              <a:spcBef>
                <a:spcPts val="1000"/>
              </a:spcBef>
              <a:spcAft>
                <a:spcPts val="0"/>
              </a:spcAft>
              <a:buSzPts val="1400"/>
              <a:buFont typeface="Nunito"/>
              <a:buChar char="○"/>
              <a:defRPr>
                <a:latin typeface="Nunito"/>
                <a:ea typeface="Nunito"/>
                <a:cs typeface="Nunito"/>
                <a:sym typeface="Nunito"/>
              </a:defRPr>
            </a:lvl2pPr>
            <a:lvl3pPr indent="-317500" lvl="2" marL="1371600" rtl="0">
              <a:spcBef>
                <a:spcPts val="1000"/>
              </a:spcBef>
              <a:spcAft>
                <a:spcPts val="0"/>
              </a:spcAft>
              <a:buSzPts val="1400"/>
              <a:buFont typeface="Nunito"/>
              <a:buChar char="■"/>
              <a:defRPr>
                <a:latin typeface="Nunito"/>
                <a:ea typeface="Nunito"/>
                <a:cs typeface="Nunito"/>
                <a:sym typeface="Nunito"/>
              </a:defRPr>
            </a:lvl3pPr>
            <a:lvl4pPr indent="-317500" lvl="3" marL="1828800" rtl="0">
              <a:spcBef>
                <a:spcPts val="1000"/>
              </a:spcBef>
              <a:spcAft>
                <a:spcPts val="0"/>
              </a:spcAft>
              <a:buSzPts val="1400"/>
              <a:buFont typeface="Nunito"/>
              <a:buChar char="●"/>
              <a:defRPr>
                <a:latin typeface="Nunito"/>
                <a:ea typeface="Nunito"/>
                <a:cs typeface="Nunito"/>
                <a:sym typeface="Nunito"/>
              </a:defRPr>
            </a:lvl4pPr>
            <a:lvl5pPr indent="-317500" lvl="4" marL="2286000" rtl="0">
              <a:spcBef>
                <a:spcPts val="1000"/>
              </a:spcBef>
              <a:spcAft>
                <a:spcPts val="0"/>
              </a:spcAft>
              <a:buSzPts val="1400"/>
              <a:buFont typeface="Nunito"/>
              <a:buChar char="○"/>
              <a:defRPr>
                <a:latin typeface="Nunito"/>
                <a:ea typeface="Nunito"/>
                <a:cs typeface="Nunito"/>
                <a:sym typeface="Nunito"/>
              </a:defRPr>
            </a:lvl5pPr>
            <a:lvl6pPr indent="-317500" lvl="5" marL="2743200" rtl="0">
              <a:spcBef>
                <a:spcPts val="1000"/>
              </a:spcBef>
              <a:spcAft>
                <a:spcPts val="0"/>
              </a:spcAft>
              <a:buSzPts val="1400"/>
              <a:buFont typeface="Nunito"/>
              <a:buChar char="■"/>
              <a:defRPr>
                <a:latin typeface="Nunito"/>
                <a:ea typeface="Nunito"/>
                <a:cs typeface="Nunito"/>
                <a:sym typeface="Nunito"/>
              </a:defRPr>
            </a:lvl6pPr>
            <a:lvl7pPr indent="-317500" lvl="6" marL="3200400" rtl="0">
              <a:spcBef>
                <a:spcPts val="1000"/>
              </a:spcBef>
              <a:spcAft>
                <a:spcPts val="0"/>
              </a:spcAft>
              <a:buSzPts val="1400"/>
              <a:buFont typeface="Nunito"/>
              <a:buChar char="●"/>
              <a:defRPr>
                <a:latin typeface="Nunito"/>
                <a:ea typeface="Nunito"/>
                <a:cs typeface="Nunito"/>
                <a:sym typeface="Nunito"/>
              </a:defRPr>
            </a:lvl7pPr>
            <a:lvl8pPr indent="-317500" lvl="7" marL="3657600" rtl="0">
              <a:spcBef>
                <a:spcPts val="1000"/>
              </a:spcBef>
              <a:spcAft>
                <a:spcPts val="0"/>
              </a:spcAft>
              <a:buSzPts val="1400"/>
              <a:buFont typeface="Nunito"/>
              <a:buChar char="○"/>
              <a:defRPr>
                <a:latin typeface="Nunito"/>
                <a:ea typeface="Nunito"/>
                <a:cs typeface="Nunito"/>
                <a:sym typeface="Nunito"/>
              </a:defRPr>
            </a:lvl8pPr>
            <a:lvl9pPr indent="-317500" lvl="8" marL="4114800" rtl="0">
              <a:spcBef>
                <a:spcPts val="1000"/>
              </a:spcBef>
              <a:spcAft>
                <a:spcPts val="1000"/>
              </a:spcAft>
              <a:buSzPts val="1400"/>
              <a:buFont typeface="Nunito"/>
              <a:buChar char="■"/>
              <a:defRPr>
                <a:latin typeface="Nunito"/>
                <a:ea typeface="Nunito"/>
                <a:cs typeface="Nunito"/>
                <a:sym typeface="Nunito"/>
              </a:defRPr>
            </a:lvl9pPr>
          </a:lstStyle>
          <a:p/>
        </p:txBody>
      </p:sp>
      <p:sp>
        <p:nvSpPr>
          <p:cNvPr id="144" name="Google Shape;144;p1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45" name="Google Shape;145;p1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146" name="Google Shape;146;p18"/>
          <p:cNvSpPr txBox="1"/>
          <p:nvPr/>
        </p:nvSpPr>
        <p:spPr>
          <a:xfrm rot="-5400000">
            <a:off x="-2262150" y="1504625"/>
            <a:ext cx="5333100" cy="3078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 sz="2000">
                <a:solidFill>
                  <a:srgbClr val="FFFFFF"/>
                </a:solidFill>
                <a:latin typeface="Barlow Condensed SemiBold"/>
                <a:ea typeface="Barlow Condensed SemiBold"/>
                <a:cs typeface="Barlow Condensed SemiBold"/>
                <a:sym typeface="Barlow Condensed SemiBold"/>
              </a:rPr>
              <a:t>FOR PRESENTER USE ONLY</a:t>
            </a:r>
            <a:endParaRPr sz="2000">
              <a:solidFill>
                <a:srgbClr val="FFFFFF"/>
              </a:solidFill>
              <a:latin typeface="Barlow Condensed SemiBold"/>
              <a:ea typeface="Barlow Condensed SemiBold"/>
              <a:cs typeface="Barlow Condensed SemiBold"/>
              <a:sym typeface="Barlow Condensed SemiBold"/>
            </a:endParaRPr>
          </a:p>
        </p:txBody>
      </p:sp>
    </p:spTree>
  </p:cSld>
  <p:clrMapOvr>
    <a:masterClrMapping/>
  </p:clrMapOvr>
  <p:extLst>
    <p:ext uri="{DCECCB84-F9BA-43D5-87BE-67443E8EF086}">
      <p15:sldGuideLst>
        <p15:guide id="1" orient="horz" pos="2736">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7" name="Shape 147"/>
        <p:cNvGrpSpPr/>
        <p:nvPr/>
      </p:nvGrpSpPr>
      <p:grpSpPr>
        <a:xfrm>
          <a:off x="0" y="0"/>
          <a:ext cx="0" cy="0"/>
          <a:chOff x="0" y="0"/>
          <a:chExt cx="0" cy="0"/>
        </a:xfrm>
      </p:grpSpPr>
      <p:sp>
        <p:nvSpPr>
          <p:cNvPr id="148" name="Google Shape;148;p19"/>
          <p:cNvSpPr txBox="1"/>
          <p:nvPr>
            <p:ph type="title"/>
          </p:nvPr>
        </p:nvSpPr>
        <p:spPr>
          <a:xfrm>
            <a:off x="457200" y="457200"/>
            <a:ext cx="8229600" cy="4572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49" name="Google Shape;149;p1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descr="GA-Cog-900.png" id="150" name="Google Shape;150;p19"/>
          <p:cNvPicPr preferRelativeResize="0"/>
          <p:nvPr/>
        </p:nvPicPr>
        <p:blipFill>
          <a:blip r:embed="rId2">
            <a:alphaModFix/>
          </a:blip>
          <a:stretch>
            <a:fillRect/>
          </a:stretch>
        </p:blipFill>
        <p:spPr>
          <a:xfrm>
            <a:off x="8370750" y="4663157"/>
            <a:ext cx="316051" cy="31605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p:cSld name="TITLE_AND_BODY_10_1_1">
    <p:spTree>
      <p:nvGrpSpPr>
        <p:cNvPr id="19" name="Shape 19"/>
        <p:cNvGrpSpPr/>
        <p:nvPr/>
      </p:nvGrpSpPr>
      <p:grpSpPr>
        <a:xfrm>
          <a:off x="0" y="0"/>
          <a:ext cx="0" cy="0"/>
          <a:chOff x="0" y="0"/>
          <a:chExt cx="0" cy="0"/>
        </a:xfrm>
      </p:grpSpPr>
      <p:sp>
        <p:nvSpPr>
          <p:cNvPr id="20" name="Google Shape;20;p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1" name="Google Shape;21;p3"/>
          <p:cNvSpPr/>
          <p:nvPr/>
        </p:nvSpPr>
        <p:spPr>
          <a:xfrm>
            <a:off x="5838025" y="0"/>
            <a:ext cx="3306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 name="Google Shape;22;p3"/>
          <p:cNvPicPr preferRelativeResize="0"/>
          <p:nvPr/>
        </p:nvPicPr>
        <p:blipFill>
          <a:blip r:embed="rId2">
            <a:alphaModFix/>
          </a:blip>
          <a:stretch>
            <a:fillRect/>
          </a:stretch>
        </p:blipFill>
        <p:spPr>
          <a:xfrm>
            <a:off x="6461782" y="1488900"/>
            <a:ext cx="2058478" cy="1966650"/>
          </a:xfrm>
          <a:prstGeom prst="rect">
            <a:avLst/>
          </a:prstGeom>
          <a:noFill/>
          <a:ln>
            <a:noFill/>
          </a:ln>
        </p:spPr>
      </p:pic>
      <p:sp>
        <p:nvSpPr>
          <p:cNvPr id="23" name="Google Shape;23;p3"/>
          <p:cNvSpPr txBox="1"/>
          <p:nvPr/>
        </p:nvSpPr>
        <p:spPr>
          <a:xfrm>
            <a:off x="457200" y="312300"/>
            <a:ext cx="5069400" cy="646500"/>
          </a:xfrm>
          <a:prstGeom prst="rect">
            <a:avLst/>
          </a:prstGeom>
          <a:noFill/>
          <a:ln>
            <a:noFill/>
          </a:ln>
        </p:spPr>
        <p:txBody>
          <a:bodyPr anchorCtr="0" anchor="t" bIns="91425" lIns="0" spcFirstLastPara="1" rIns="91425" wrap="square" tIns="91425">
            <a:spAutoFit/>
          </a:bodyPr>
          <a:lstStyle/>
          <a:p>
            <a:pPr indent="0" lvl="0" marL="0" rtl="0" algn="l">
              <a:spcBef>
                <a:spcPts val="0"/>
              </a:spcBef>
              <a:spcAft>
                <a:spcPts val="0"/>
              </a:spcAft>
              <a:buNone/>
            </a:pPr>
            <a:r>
              <a:rPr b="1" lang="en" sz="3000">
                <a:latin typeface="Barlow Condensed"/>
                <a:ea typeface="Barlow Condensed"/>
                <a:cs typeface="Barlow Condensed"/>
                <a:sym typeface="Barlow Condensed"/>
              </a:rPr>
              <a:t>LEARNING OBJECTIVES</a:t>
            </a:r>
            <a:endParaRPr b="1" sz="3000">
              <a:latin typeface="Barlow Condensed"/>
              <a:ea typeface="Barlow Condensed"/>
              <a:cs typeface="Barlow Condensed"/>
              <a:sym typeface="Barlow Condensed"/>
            </a:endParaRPr>
          </a:p>
        </p:txBody>
      </p:sp>
      <p:sp>
        <p:nvSpPr>
          <p:cNvPr id="24" name="Google Shape;24;p3"/>
          <p:cNvSpPr txBox="1"/>
          <p:nvPr/>
        </p:nvSpPr>
        <p:spPr>
          <a:xfrm>
            <a:off x="457200" y="958800"/>
            <a:ext cx="5139000" cy="277200"/>
          </a:xfrm>
          <a:prstGeom prst="rect">
            <a:avLst/>
          </a:prstGeom>
          <a:noFill/>
          <a:ln>
            <a:noFill/>
          </a:ln>
        </p:spPr>
        <p:txBody>
          <a:bodyPr anchorCtr="0" anchor="ctr" bIns="0" lIns="0" spcFirstLastPara="1" rIns="0" wrap="square" tIns="0">
            <a:spAutoFit/>
          </a:bodyPr>
          <a:lstStyle/>
          <a:p>
            <a:pPr indent="0" lvl="0" marL="0" rtl="0" algn="l">
              <a:lnSpc>
                <a:spcPct val="115000"/>
              </a:lnSpc>
              <a:spcBef>
                <a:spcPts val="0"/>
              </a:spcBef>
              <a:spcAft>
                <a:spcPts val="1000"/>
              </a:spcAft>
              <a:buNone/>
            </a:pPr>
            <a:r>
              <a:rPr lang="en" sz="1800">
                <a:solidFill>
                  <a:srgbClr val="222222"/>
                </a:solidFill>
                <a:latin typeface="Nunito"/>
                <a:ea typeface="Nunito"/>
                <a:cs typeface="Nunito"/>
                <a:sym typeface="Nunito"/>
              </a:rPr>
              <a:t>By the end of the lesson, you will be able to…</a:t>
            </a:r>
            <a:endParaRPr sz="1800">
              <a:solidFill>
                <a:srgbClr val="222222"/>
              </a:solidFill>
              <a:latin typeface="Nunito"/>
              <a:ea typeface="Nunito"/>
              <a:cs typeface="Nunito"/>
              <a:sym typeface="Nunito"/>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Quote">
  <p:cSld name="MAIN_POINT_1_1_1_2">
    <p:bg>
      <p:bgPr>
        <a:solidFill>
          <a:schemeClr val="lt1"/>
        </a:solidFill>
      </p:bgPr>
    </p:bg>
    <p:spTree>
      <p:nvGrpSpPr>
        <p:cNvPr id="25" name="Shape 25"/>
        <p:cNvGrpSpPr/>
        <p:nvPr/>
      </p:nvGrpSpPr>
      <p:grpSpPr>
        <a:xfrm>
          <a:off x="0" y="0"/>
          <a:ext cx="0" cy="0"/>
          <a:chOff x="0" y="0"/>
          <a:chExt cx="0" cy="0"/>
        </a:xfrm>
      </p:grpSpPr>
      <p:sp>
        <p:nvSpPr>
          <p:cNvPr id="26" name="Google Shape;26;p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7" name="Google Shape;27;p4"/>
          <p:cNvSpPr txBox="1"/>
          <p:nvPr/>
        </p:nvSpPr>
        <p:spPr>
          <a:xfrm>
            <a:off x="-360950" y="-1644300"/>
            <a:ext cx="2611800" cy="6341700"/>
          </a:xfrm>
          <a:prstGeom prst="rect">
            <a:avLst/>
          </a:prstGeom>
          <a:noFill/>
          <a:ln>
            <a:noFill/>
          </a:ln>
        </p:spPr>
        <p:txBody>
          <a:bodyPr anchorCtr="0" anchor="ctr" bIns="91425" lIns="91425" spcFirstLastPara="1" rIns="91425" wrap="square" tIns="91425">
            <a:spAutoFit/>
          </a:bodyPr>
          <a:lstStyle/>
          <a:p>
            <a:pPr indent="0" lvl="0" marL="0" rtl="0" algn="l">
              <a:spcBef>
                <a:spcPts val="0"/>
              </a:spcBef>
              <a:spcAft>
                <a:spcPts val="0"/>
              </a:spcAft>
              <a:buNone/>
            </a:pPr>
            <a:r>
              <a:rPr b="1" lang="en" sz="40000">
                <a:solidFill>
                  <a:schemeClr val="accent2"/>
                </a:solidFill>
                <a:latin typeface="Brygada 1918"/>
                <a:ea typeface="Brygada 1918"/>
                <a:cs typeface="Brygada 1918"/>
                <a:sym typeface="Brygada 1918"/>
              </a:rPr>
              <a:t>“</a:t>
            </a:r>
            <a:endParaRPr b="1" sz="40000">
              <a:solidFill>
                <a:schemeClr val="accent2"/>
              </a:solidFill>
              <a:latin typeface="Brygada 1918"/>
              <a:ea typeface="Brygada 1918"/>
              <a:cs typeface="Brygada 1918"/>
              <a:sym typeface="Brygada 1918"/>
            </a:endParaRPr>
          </a:p>
        </p:txBody>
      </p:sp>
      <p:sp>
        <p:nvSpPr>
          <p:cNvPr id="28" name="Google Shape;28;p4"/>
          <p:cNvSpPr txBox="1"/>
          <p:nvPr>
            <p:ph type="ctrTitle"/>
          </p:nvPr>
        </p:nvSpPr>
        <p:spPr>
          <a:xfrm>
            <a:off x="2051675" y="457200"/>
            <a:ext cx="6177900" cy="2300100"/>
          </a:xfrm>
          <a:prstGeom prst="rect">
            <a:avLst/>
          </a:prstGeom>
        </p:spPr>
        <p:txBody>
          <a:bodyPr anchorCtr="0" anchor="b" bIns="0" lIns="0" spcFirstLastPara="1" rIns="0" wrap="square" tIns="0">
            <a:noAutofit/>
          </a:bodyPr>
          <a:lstStyle>
            <a:lvl1pPr lvl="0" rtl="0">
              <a:spcBef>
                <a:spcPts val="0"/>
              </a:spcBef>
              <a:spcAft>
                <a:spcPts val="0"/>
              </a:spcAft>
              <a:buSzPts val="3000"/>
              <a:buNon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9" name="Google Shape;29;p4"/>
          <p:cNvSpPr txBox="1"/>
          <p:nvPr>
            <p:ph idx="1" type="subTitle"/>
          </p:nvPr>
        </p:nvSpPr>
        <p:spPr>
          <a:xfrm>
            <a:off x="2051675" y="2985800"/>
            <a:ext cx="4341900" cy="316200"/>
          </a:xfrm>
          <a:prstGeom prst="rect">
            <a:avLst/>
          </a:prstGeom>
        </p:spPr>
        <p:txBody>
          <a:bodyPr anchorCtr="0" anchor="t" bIns="0" lIns="0" spcFirstLastPara="1" rIns="0" wrap="square" tIns="0">
            <a:sp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800"/>
              <a:buNone/>
              <a:defRPr sz="1800"/>
            </a:lvl2pPr>
            <a:lvl3pPr lvl="2" rtl="0">
              <a:lnSpc>
                <a:spcPct val="100000"/>
              </a:lnSpc>
              <a:spcBef>
                <a:spcPts val="0"/>
              </a:spcBef>
              <a:spcAft>
                <a:spcPts val="0"/>
              </a:spcAft>
              <a:buSzPts val="1800"/>
              <a:buNone/>
              <a:defRPr sz="1800"/>
            </a:lvl3pPr>
            <a:lvl4pPr lvl="3" rtl="0">
              <a:lnSpc>
                <a:spcPct val="100000"/>
              </a:lnSpc>
              <a:spcBef>
                <a:spcPts val="0"/>
              </a:spcBef>
              <a:spcAft>
                <a:spcPts val="0"/>
              </a:spcAft>
              <a:buSzPts val="1800"/>
              <a:buNone/>
              <a:defRPr sz="1800"/>
            </a:lvl4pPr>
            <a:lvl5pPr lvl="4" rtl="0">
              <a:lnSpc>
                <a:spcPct val="100000"/>
              </a:lnSpc>
              <a:spcBef>
                <a:spcPts val="0"/>
              </a:spcBef>
              <a:spcAft>
                <a:spcPts val="0"/>
              </a:spcAft>
              <a:buSzPts val="1800"/>
              <a:buNone/>
              <a:defRPr sz="1800"/>
            </a:lvl5pPr>
            <a:lvl6pPr lvl="5" rtl="0">
              <a:lnSpc>
                <a:spcPct val="100000"/>
              </a:lnSpc>
              <a:spcBef>
                <a:spcPts val="0"/>
              </a:spcBef>
              <a:spcAft>
                <a:spcPts val="0"/>
              </a:spcAft>
              <a:buSzPts val="1800"/>
              <a:buNone/>
              <a:defRPr sz="1800"/>
            </a:lvl6pPr>
            <a:lvl7pPr lvl="6" rtl="0">
              <a:lnSpc>
                <a:spcPct val="100000"/>
              </a:lnSpc>
              <a:spcBef>
                <a:spcPts val="0"/>
              </a:spcBef>
              <a:spcAft>
                <a:spcPts val="0"/>
              </a:spcAft>
              <a:buSzPts val="1800"/>
              <a:buNone/>
              <a:defRPr sz="1800"/>
            </a:lvl7pPr>
            <a:lvl8pPr lvl="7" rtl="0">
              <a:lnSpc>
                <a:spcPct val="100000"/>
              </a:lnSpc>
              <a:spcBef>
                <a:spcPts val="0"/>
              </a:spcBef>
              <a:spcAft>
                <a:spcPts val="0"/>
              </a:spcAft>
              <a:buSzPts val="1800"/>
              <a:buNone/>
              <a:defRPr sz="1800"/>
            </a:lvl8pPr>
            <a:lvl9pPr lvl="8" rtl="0">
              <a:lnSpc>
                <a:spcPct val="100000"/>
              </a:lnSpc>
              <a:spcBef>
                <a:spcPts val="0"/>
              </a:spcBef>
              <a:spcAft>
                <a:spcPts val="0"/>
              </a:spcAft>
              <a:buSzPts val="1800"/>
              <a:buNone/>
              <a:defRPr sz="1800"/>
            </a:lvl9pPr>
          </a:lstStyle>
          <a:p/>
        </p:txBody>
      </p:sp>
      <p:pic>
        <p:nvPicPr>
          <p:cNvPr descr="GA-Cog-900.png" id="30" name="Google Shape;30;p4"/>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31" name="Google Shape;31;p4"/>
          <p:cNvSpPr txBox="1"/>
          <p:nvPr>
            <p:ph idx="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Divider">
  <p:cSld name="TITLE_1_1">
    <p:bg>
      <p:bgPr>
        <a:solidFill>
          <a:schemeClr val="lt1"/>
        </a:solidFill>
      </p:bgPr>
    </p:bg>
    <p:spTree>
      <p:nvGrpSpPr>
        <p:cNvPr id="32" name="Shape 32"/>
        <p:cNvGrpSpPr/>
        <p:nvPr/>
      </p:nvGrpSpPr>
      <p:grpSpPr>
        <a:xfrm>
          <a:off x="0" y="0"/>
          <a:ext cx="0" cy="0"/>
          <a:chOff x="0" y="0"/>
          <a:chExt cx="0" cy="0"/>
        </a:xfrm>
      </p:grpSpPr>
      <p:sp>
        <p:nvSpPr>
          <p:cNvPr id="33" name="Google Shape;33;p5"/>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34" name="Google Shape;34;p5"/>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35" name="Google Shape;35;p5"/>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36" name="Google Shape;36;p5"/>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37" name="Google Shape;37;p5"/>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38" name="Google Shape;38;p5"/>
          <p:cNvSpPr txBox="1"/>
          <p:nvPr/>
        </p:nvSpPr>
        <p:spPr>
          <a:xfrm>
            <a:off x="1028700" y="2440916"/>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DBED4"/>
                </a:solidFill>
                <a:latin typeface="Barlow Condensed"/>
                <a:ea typeface="Barlow Condensed"/>
                <a:cs typeface="Barlow Condensed"/>
                <a:sym typeface="Barlow Condensed"/>
              </a:rPr>
              <a:t>LEARN</a:t>
            </a:r>
            <a:endParaRPr b="1" sz="10000">
              <a:solidFill>
                <a:srgbClr val="3DBED4"/>
              </a:solidFill>
              <a:latin typeface="Barlow Condensed"/>
              <a:ea typeface="Barlow Condensed"/>
              <a:cs typeface="Barlow Condensed"/>
              <a:sym typeface="Barlow Condensed"/>
            </a:endParaRPr>
          </a:p>
        </p:txBody>
      </p:sp>
      <p:pic>
        <p:nvPicPr>
          <p:cNvPr id="39" name="Google Shape;39;p5"/>
          <p:cNvPicPr preferRelativeResize="0"/>
          <p:nvPr/>
        </p:nvPicPr>
        <p:blipFill>
          <a:blip r:embed="rId4">
            <a:alphaModFix/>
          </a:blip>
          <a:stretch>
            <a:fillRect/>
          </a:stretch>
        </p:blipFill>
        <p:spPr>
          <a:xfrm>
            <a:off x="7240850" y="651625"/>
            <a:ext cx="1143000" cy="15240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1">
  <p:cSld name="TITLE_1_1_2">
    <p:bg>
      <p:bgPr>
        <a:solidFill>
          <a:schemeClr val="lt1"/>
        </a:solidFill>
      </p:bgPr>
    </p:bg>
    <p:spTree>
      <p:nvGrpSpPr>
        <p:cNvPr id="40" name="Shape 40"/>
        <p:cNvGrpSpPr/>
        <p:nvPr/>
      </p:nvGrpSpPr>
      <p:grpSpPr>
        <a:xfrm>
          <a:off x="0" y="0"/>
          <a:ext cx="0" cy="0"/>
          <a:chOff x="0" y="0"/>
          <a:chExt cx="0" cy="0"/>
        </a:xfrm>
      </p:grpSpPr>
      <p:pic>
        <p:nvPicPr>
          <p:cNvPr descr="GA-Cog-900.png" id="41" name="Google Shape;41;p6"/>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2" name="Google Shape;42;p6"/>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43" name="Google Shape;43;p6"/>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a:spcBef>
                <a:spcPts val="0"/>
              </a:spcBef>
              <a:spcAft>
                <a:spcPts val="0"/>
              </a:spcAft>
              <a:buSzPts val="3000"/>
              <a:buNone/>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p:txBody>
      </p:sp>
      <p:sp>
        <p:nvSpPr>
          <p:cNvPr id="44" name="Google Shape;44;p6"/>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a:spcBef>
                <a:spcPts val="0"/>
              </a:spcBef>
              <a:spcAft>
                <a:spcPts val="0"/>
              </a:spcAft>
              <a:buSzPts val="10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5" name="Google Shape;45;p6"/>
          <p:cNvSpPr/>
          <p:nvPr>
            <p:ph idx="2" type="pic"/>
          </p:nvPr>
        </p:nvSpPr>
        <p:spPr>
          <a:xfrm>
            <a:off x="5242200" y="979025"/>
            <a:ext cx="3444600" cy="3444600"/>
          </a:xfrm>
          <a:prstGeom prst="rect">
            <a:avLst/>
          </a:prstGeom>
          <a:noFill/>
          <a:ln>
            <a:noFill/>
          </a:ln>
        </p:spPr>
      </p:sp>
      <p:sp>
        <p:nvSpPr>
          <p:cNvPr id="46" name="Google Shape;46;p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Content Option 2">
  <p:cSld name="TITLE_1_1_2_1_1">
    <p:bg>
      <p:bgPr>
        <a:solidFill>
          <a:schemeClr val="lt1"/>
        </a:solidFill>
      </p:bgPr>
    </p:bg>
    <p:spTree>
      <p:nvGrpSpPr>
        <p:cNvPr id="47" name="Shape 47"/>
        <p:cNvGrpSpPr/>
        <p:nvPr/>
      </p:nvGrpSpPr>
      <p:grpSpPr>
        <a:xfrm>
          <a:off x="0" y="0"/>
          <a:ext cx="0" cy="0"/>
          <a:chOff x="0" y="0"/>
          <a:chExt cx="0" cy="0"/>
        </a:xfrm>
      </p:grpSpPr>
      <p:pic>
        <p:nvPicPr>
          <p:cNvPr descr="GA-Cog-900.png" id="48" name="Google Shape;48;p7"/>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49" name="Google Shape;49;p7"/>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0" name="Google Shape;50;p7"/>
          <p:cNvSpPr txBox="1"/>
          <p:nvPr>
            <p:ph type="title"/>
          </p:nvPr>
        </p:nvSpPr>
        <p:spPr>
          <a:xfrm>
            <a:off x="1142150" y="457200"/>
            <a:ext cx="75447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sp>
        <p:nvSpPr>
          <p:cNvPr id="51" name="Google Shape;51;p7"/>
          <p:cNvSpPr txBox="1"/>
          <p:nvPr>
            <p:ph idx="1" type="body"/>
          </p:nvPr>
        </p:nvSpPr>
        <p:spPr>
          <a:xfrm>
            <a:off x="1142150" y="1143850"/>
            <a:ext cx="7544700" cy="10530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52" name="Google Shape;52;p7"/>
          <p:cNvSpPr/>
          <p:nvPr>
            <p:ph idx="2" type="pic"/>
          </p:nvPr>
        </p:nvSpPr>
        <p:spPr>
          <a:xfrm>
            <a:off x="1142100" y="2575550"/>
            <a:ext cx="7544700" cy="1848000"/>
          </a:xfrm>
          <a:prstGeom prst="rect">
            <a:avLst/>
          </a:prstGeom>
          <a:noFill/>
          <a:ln>
            <a:noFill/>
          </a:ln>
        </p:spPr>
      </p:sp>
      <p:sp>
        <p:nvSpPr>
          <p:cNvPr id="53" name="Google Shape;53;p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 - Example">
  <p:cSld name="TITLE_1_1_2_1_1_1">
    <p:bg>
      <p:bgPr>
        <a:solidFill>
          <a:schemeClr val="lt1"/>
        </a:solidFill>
      </p:bgPr>
    </p:bg>
    <p:spTree>
      <p:nvGrpSpPr>
        <p:cNvPr id="54" name="Shape 54"/>
        <p:cNvGrpSpPr/>
        <p:nvPr/>
      </p:nvGrpSpPr>
      <p:grpSpPr>
        <a:xfrm>
          <a:off x="0" y="0"/>
          <a:ext cx="0" cy="0"/>
          <a:chOff x="0" y="0"/>
          <a:chExt cx="0" cy="0"/>
        </a:xfrm>
      </p:grpSpPr>
      <p:pic>
        <p:nvPicPr>
          <p:cNvPr descr="GA-Cog-900.png" id="55" name="Google Shape;55;p8"/>
          <p:cNvPicPr preferRelativeResize="0"/>
          <p:nvPr/>
        </p:nvPicPr>
        <p:blipFill>
          <a:blip r:embed="rId2">
            <a:alphaModFix/>
          </a:blip>
          <a:stretch>
            <a:fillRect/>
          </a:stretch>
        </p:blipFill>
        <p:spPr>
          <a:xfrm>
            <a:off x="8370750" y="4663157"/>
            <a:ext cx="316051" cy="316051"/>
          </a:xfrm>
          <a:prstGeom prst="rect">
            <a:avLst/>
          </a:prstGeom>
          <a:noFill/>
          <a:ln>
            <a:noFill/>
          </a:ln>
        </p:spPr>
      </p:pic>
      <p:sp>
        <p:nvSpPr>
          <p:cNvPr id="56" name="Google Shape;56;p8"/>
          <p:cNvSpPr txBox="1"/>
          <p:nvPr/>
        </p:nvSpPr>
        <p:spPr>
          <a:xfrm flipH="1">
            <a:off x="0" y="-50"/>
            <a:ext cx="685800" cy="5143500"/>
          </a:xfrm>
          <a:prstGeom prst="rect">
            <a:avLst/>
          </a:prstGeom>
          <a:solidFill>
            <a:schemeClr val="accent2"/>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57" name="Google Shape;57;p8"/>
          <p:cNvSpPr txBox="1"/>
          <p:nvPr>
            <p:ph type="title"/>
          </p:nvPr>
        </p:nvSpPr>
        <p:spPr>
          <a:xfrm>
            <a:off x="1142150" y="457200"/>
            <a:ext cx="6175500" cy="410400"/>
          </a:xfrm>
          <a:prstGeom prst="rect">
            <a:avLst/>
          </a:prstGeom>
        </p:spPr>
        <p:txBody>
          <a:bodyPr anchorCtr="0" anchor="t" bIns="0" lIns="0" spcFirstLastPara="1" rIns="0" wrap="square" tIns="0">
            <a:noAutofit/>
          </a:bodyPr>
          <a:lstStyle>
            <a:lvl1pPr lvl="0" rtl="0">
              <a:spcBef>
                <a:spcPts val="0"/>
              </a:spcBef>
              <a:spcAft>
                <a:spcPts val="0"/>
              </a:spcAft>
              <a:buSzPts val="30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p:txBody>
      </p:sp>
      <p:pic>
        <p:nvPicPr>
          <p:cNvPr id="58" name="Google Shape;58;p8"/>
          <p:cNvPicPr preferRelativeResize="0"/>
          <p:nvPr/>
        </p:nvPicPr>
        <p:blipFill>
          <a:blip r:embed="rId3">
            <a:alphaModFix/>
          </a:blip>
          <a:stretch>
            <a:fillRect/>
          </a:stretch>
        </p:blipFill>
        <p:spPr>
          <a:xfrm>
            <a:off x="7683788" y="182962"/>
            <a:ext cx="1003025" cy="958867"/>
          </a:xfrm>
          <a:prstGeom prst="rect">
            <a:avLst/>
          </a:prstGeom>
          <a:noFill/>
          <a:ln>
            <a:noFill/>
          </a:ln>
        </p:spPr>
      </p:pic>
      <p:sp>
        <p:nvSpPr>
          <p:cNvPr id="59" name="Google Shape;59;p8"/>
          <p:cNvSpPr/>
          <p:nvPr>
            <p:ph idx="2" type="pic"/>
          </p:nvPr>
        </p:nvSpPr>
        <p:spPr>
          <a:xfrm>
            <a:off x="5740500" y="1469575"/>
            <a:ext cx="2946300" cy="2946300"/>
          </a:xfrm>
          <a:prstGeom prst="rect">
            <a:avLst/>
          </a:prstGeom>
          <a:noFill/>
          <a:ln>
            <a:noFill/>
          </a:ln>
        </p:spPr>
      </p:sp>
      <p:sp>
        <p:nvSpPr>
          <p:cNvPr id="60" name="Google Shape;60;p8"/>
          <p:cNvSpPr txBox="1"/>
          <p:nvPr>
            <p:ph idx="1" type="body"/>
          </p:nvPr>
        </p:nvSpPr>
        <p:spPr>
          <a:xfrm>
            <a:off x="1142150" y="1143850"/>
            <a:ext cx="3933300" cy="2326800"/>
          </a:xfrm>
          <a:prstGeom prst="rect">
            <a:avLst/>
          </a:prstGeom>
        </p:spPr>
        <p:txBody>
          <a:bodyPr anchorCtr="0" anchor="t" bIns="0" lIns="0" spcFirstLastPara="1" rIns="0" wrap="square" tIns="0">
            <a:spAutoFit/>
          </a:bodyPr>
          <a:lstStyle>
            <a:lvl1pPr indent="-292100" lvl="0" marL="457200" rtl="0">
              <a:spcBef>
                <a:spcPts val="0"/>
              </a:spcBef>
              <a:spcAft>
                <a:spcPts val="0"/>
              </a:spcAft>
              <a:buSzPts val="1000"/>
              <a:buChar char="⮕"/>
              <a:defRPr sz="1400"/>
            </a:lvl1pPr>
            <a:lvl2pPr indent="-317500" lvl="1" marL="914400" rtl="0">
              <a:spcBef>
                <a:spcPts val="1000"/>
              </a:spcBef>
              <a:spcAft>
                <a:spcPts val="0"/>
              </a:spcAft>
              <a:buSzPts val="1400"/>
              <a:buChar char="○"/>
              <a:defRPr sz="1400"/>
            </a:lvl2pPr>
            <a:lvl3pPr indent="-317500" lvl="2" marL="1371600" rtl="0">
              <a:spcBef>
                <a:spcPts val="1000"/>
              </a:spcBef>
              <a:spcAft>
                <a:spcPts val="0"/>
              </a:spcAft>
              <a:buSzPts val="1400"/>
              <a:buChar char="■"/>
              <a:defRPr sz="1400"/>
            </a:lvl3pPr>
            <a:lvl4pPr indent="-317500" lvl="3" marL="1828800" rtl="0">
              <a:spcBef>
                <a:spcPts val="1000"/>
              </a:spcBef>
              <a:spcAft>
                <a:spcPts val="0"/>
              </a:spcAft>
              <a:buSzPts val="1400"/>
              <a:buChar char="●"/>
              <a:defRPr sz="1400"/>
            </a:lvl4pPr>
            <a:lvl5pPr indent="-317500" lvl="4" marL="2286000" rtl="0">
              <a:spcBef>
                <a:spcPts val="1000"/>
              </a:spcBef>
              <a:spcAft>
                <a:spcPts val="0"/>
              </a:spcAft>
              <a:buSzPts val="1400"/>
              <a:buChar char="○"/>
              <a:defRPr sz="1400"/>
            </a:lvl5pPr>
            <a:lvl6pPr indent="-317500" lvl="5" marL="2743200" rtl="0">
              <a:spcBef>
                <a:spcPts val="1000"/>
              </a:spcBef>
              <a:spcAft>
                <a:spcPts val="0"/>
              </a:spcAft>
              <a:buSzPts val="1400"/>
              <a:buChar char="■"/>
              <a:defRPr sz="1400"/>
            </a:lvl6pPr>
            <a:lvl7pPr indent="-317500" lvl="6" marL="3200400" rtl="0">
              <a:spcBef>
                <a:spcPts val="1000"/>
              </a:spcBef>
              <a:spcAft>
                <a:spcPts val="0"/>
              </a:spcAft>
              <a:buSzPts val="1400"/>
              <a:buChar char="●"/>
              <a:defRPr sz="1400"/>
            </a:lvl7pPr>
            <a:lvl8pPr indent="-317500" lvl="7" marL="3657600" rtl="0">
              <a:spcBef>
                <a:spcPts val="1000"/>
              </a:spcBef>
              <a:spcAft>
                <a:spcPts val="0"/>
              </a:spcAft>
              <a:buSzPts val="1400"/>
              <a:buChar char="○"/>
              <a:defRPr sz="1400"/>
            </a:lvl8pPr>
            <a:lvl9pPr indent="-317500" lvl="8" marL="4114800" rtl="0">
              <a:spcBef>
                <a:spcPts val="1000"/>
              </a:spcBef>
              <a:spcAft>
                <a:spcPts val="1000"/>
              </a:spcAft>
              <a:buSzPts val="1400"/>
              <a:buChar char="■"/>
              <a:defRPr sz="1400"/>
            </a:lvl9pPr>
          </a:lstStyle>
          <a:p/>
        </p:txBody>
      </p:sp>
      <p:sp>
        <p:nvSpPr>
          <p:cNvPr id="61" name="Google Shape;61;p8"/>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actice - Divider">
  <p:cSld name="TITLE_1_1_1">
    <p:bg>
      <p:bgPr>
        <a:solidFill>
          <a:schemeClr val="lt1"/>
        </a:solidFill>
      </p:bgPr>
    </p:bg>
    <p:spTree>
      <p:nvGrpSpPr>
        <p:cNvPr id="62" name="Shape 62"/>
        <p:cNvGrpSpPr/>
        <p:nvPr/>
      </p:nvGrpSpPr>
      <p:grpSpPr>
        <a:xfrm>
          <a:off x="0" y="0"/>
          <a:ext cx="0" cy="0"/>
          <a:chOff x="0" y="0"/>
          <a:chExt cx="0" cy="0"/>
        </a:xfrm>
      </p:grpSpPr>
      <p:sp>
        <p:nvSpPr>
          <p:cNvPr id="63" name="Google Shape;63;p9"/>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64" name="Google Shape;64;p9"/>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65" name="Google Shape;65;p9"/>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66" name="Google Shape;66;p9"/>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67" name="Google Shape;67;p9"/>
          <p:cNvSpPr txBox="1"/>
          <p:nvPr/>
        </p:nvSpPr>
        <p:spPr>
          <a:xfrm flipH="1">
            <a:off x="0" y="-50"/>
            <a:ext cx="685800" cy="5143500"/>
          </a:xfrm>
          <a:prstGeom prst="rect">
            <a:avLst/>
          </a:prstGeom>
          <a:solidFill>
            <a:srgbClr val="E41A23"/>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68" name="Google Shape;68;p9"/>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E41F26"/>
                </a:solidFill>
                <a:latin typeface="Barlow Condensed"/>
                <a:ea typeface="Barlow Condensed"/>
                <a:cs typeface="Barlow Condensed"/>
                <a:sym typeface="Barlow Condensed"/>
              </a:rPr>
              <a:t>PRACTICE</a:t>
            </a:r>
            <a:endParaRPr b="1" sz="10000">
              <a:solidFill>
                <a:srgbClr val="E41F26"/>
              </a:solidFill>
              <a:latin typeface="Barlow Condensed"/>
              <a:ea typeface="Barlow Condensed"/>
              <a:cs typeface="Barlow Condensed"/>
              <a:sym typeface="Barlow Condensed"/>
            </a:endParaRPr>
          </a:p>
        </p:txBody>
      </p:sp>
      <p:pic>
        <p:nvPicPr>
          <p:cNvPr id="69" name="Google Shape;69;p9"/>
          <p:cNvPicPr preferRelativeResize="0"/>
          <p:nvPr/>
        </p:nvPicPr>
        <p:blipFill>
          <a:blip r:embed="rId4">
            <a:alphaModFix/>
          </a:blip>
          <a:stretch>
            <a:fillRect/>
          </a:stretch>
        </p:blipFill>
        <p:spPr>
          <a:xfrm>
            <a:off x="7149075" y="659200"/>
            <a:ext cx="1371600" cy="1371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lect - Divider">
  <p:cSld name="TITLE_1_1_1_1">
    <p:bg>
      <p:bgPr>
        <a:solidFill>
          <a:schemeClr val="lt1"/>
        </a:solidFill>
      </p:bgPr>
    </p:bg>
    <p:spTree>
      <p:nvGrpSpPr>
        <p:cNvPr id="70" name="Shape 70"/>
        <p:cNvGrpSpPr/>
        <p:nvPr/>
      </p:nvGrpSpPr>
      <p:grpSpPr>
        <a:xfrm>
          <a:off x="0" y="0"/>
          <a:ext cx="0" cy="0"/>
          <a:chOff x="0" y="0"/>
          <a:chExt cx="0" cy="0"/>
        </a:xfrm>
      </p:grpSpPr>
      <p:sp>
        <p:nvSpPr>
          <p:cNvPr id="71" name="Google Shape;71;p10"/>
          <p:cNvSpPr/>
          <p:nvPr/>
        </p:nvSpPr>
        <p:spPr>
          <a:xfrm>
            <a:off x="0" y="4524625"/>
            <a:ext cx="2451600" cy="618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GA-Cog-900.png" id="72" name="Google Shape;72;p10"/>
          <p:cNvPicPr preferRelativeResize="0"/>
          <p:nvPr/>
        </p:nvPicPr>
        <p:blipFill>
          <a:blip r:embed="rId2">
            <a:alphaModFix/>
          </a:blip>
          <a:stretch>
            <a:fillRect/>
          </a:stretch>
        </p:blipFill>
        <p:spPr>
          <a:xfrm>
            <a:off x="8370750" y="4663157"/>
            <a:ext cx="316051" cy="316051"/>
          </a:xfrm>
          <a:prstGeom prst="rect">
            <a:avLst/>
          </a:prstGeom>
          <a:noFill/>
          <a:ln>
            <a:noFill/>
          </a:ln>
        </p:spPr>
      </p:pic>
      <p:pic>
        <p:nvPicPr>
          <p:cNvPr id="73" name="Google Shape;73;p10"/>
          <p:cNvPicPr preferRelativeResize="0"/>
          <p:nvPr/>
        </p:nvPicPr>
        <p:blipFill rotWithShape="1">
          <a:blip r:embed="rId3">
            <a:alphaModFix amt="38000"/>
          </a:blip>
          <a:srcRect b="-44795" l="7279" r="-59255" t="-7156"/>
          <a:stretch/>
        </p:blipFill>
        <p:spPr>
          <a:xfrm>
            <a:off x="4971150" y="-542300"/>
            <a:ext cx="8258400" cy="8257200"/>
          </a:xfrm>
          <a:prstGeom prst="ellipse">
            <a:avLst/>
          </a:prstGeom>
          <a:noFill/>
          <a:ln>
            <a:noFill/>
          </a:ln>
        </p:spPr>
      </p:pic>
      <p:sp>
        <p:nvSpPr>
          <p:cNvPr id="74" name="Google Shape;74;p10"/>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lvl1pPr lvl="0" rtl="0">
              <a:spcBef>
                <a:spcPts val="0"/>
              </a:spcBef>
              <a:spcAft>
                <a:spcPts val="0"/>
              </a:spcAft>
              <a:buSzPts val="4000"/>
              <a:buFont typeface="Barlow Condensed"/>
              <a:buNone/>
              <a:defRPr b="1" sz="4000">
                <a:latin typeface="Barlow Condensed"/>
                <a:ea typeface="Barlow Condensed"/>
                <a:cs typeface="Barlow Condensed"/>
                <a:sym typeface="Barlow Condensed"/>
              </a:defRPr>
            </a:lvl1pPr>
            <a:lvl2pPr lvl="1" rtl="0" algn="r">
              <a:spcBef>
                <a:spcPts val="0"/>
              </a:spcBef>
              <a:spcAft>
                <a:spcPts val="0"/>
              </a:spcAft>
              <a:buSzPts val="4000"/>
              <a:buFont typeface="Barlow Condensed"/>
              <a:buNone/>
              <a:defRPr b="1" sz="4000">
                <a:latin typeface="Barlow Condensed"/>
                <a:ea typeface="Barlow Condensed"/>
                <a:cs typeface="Barlow Condensed"/>
                <a:sym typeface="Barlow Condensed"/>
              </a:defRPr>
            </a:lvl2pPr>
            <a:lvl3pPr lvl="2" rtl="0" algn="r">
              <a:spcBef>
                <a:spcPts val="0"/>
              </a:spcBef>
              <a:spcAft>
                <a:spcPts val="0"/>
              </a:spcAft>
              <a:buSzPts val="4000"/>
              <a:buFont typeface="Barlow Condensed"/>
              <a:buNone/>
              <a:defRPr b="1" sz="4000">
                <a:latin typeface="Barlow Condensed"/>
                <a:ea typeface="Barlow Condensed"/>
                <a:cs typeface="Barlow Condensed"/>
                <a:sym typeface="Barlow Condensed"/>
              </a:defRPr>
            </a:lvl3pPr>
            <a:lvl4pPr lvl="3" rtl="0" algn="r">
              <a:spcBef>
                <a:spcPts val="0"/>
              </a:spcBef>
              <a:spcAft>
                <a:spcPts val="0"/>
              </a:spcAft>
              <a:buSzPts val="4000"/>
              <a:buFont typeface="Barlow Condensed"/>
              <a:buNone/>
              <a:defRPr b="1" sz="4000">
                <a:latin typeface="Barlow Condensed"/>
                <a:ea typeface="Barlow Condensed"/>
                <a:cs typeface="Barlow Condensed"/>
                <a:sym typeface="Barlow Condensed"/>
              </a:defRPr>
            </a:lvl4pPr>
            <a:lvl5pPr lvl="4" rtl="0" algn="r">
              <a:spcBef>
                <a:spcPts val="0"/>
              </a:spcBef>
              <a:spcAft>
                <a:spcPts val="0"/>
              </a:spcAft>
              <a:buSzPts val="4000"/>
              <a:buFont typeface="Barlow Condensed"/>
              <a:buNone/>
              <a:defRPr b="1" sz="4000">
                <a:latin typeface="Barlow Condensed"/>
                <a:ea typeface="Barlow Condensed"/>
                <a:cs typeface="Barlow Condensed"/>
                <a:sym typeface="Barlow Condensed"/>
              </a:defRPr>
            </a:lvl5pPr>
            <a:lvl6pPr lvl="5" rtl="0" algn="r">
              <a:spcBef>
                <a:spcPts val="0"/>
              </a:spcBef>
              <a:spcAft>
                <a:spcPts val="0"/>
              </a:spcAft>
              <a:buSzPts val="4000"/>
              <a:buFont typeface="Barlow Condensed"/>
              <a:buNone/>
              <a:defRPr b="1" sz="4000">
                <a:latin typeface="Barlow Condensed"/>
                <a:ea typeface="Barlow Condensed"/>
                <a:cs typeface="Barlow Condensed"/>
                <a:sym typeface="Barlow Condensed"/>
              </a:defRPr>
            </a:lvl6pPr>
            <a:lvl7pPr lvl="6" rtl="0" algn="r">
              <a:spcBef>
                <a:spcPts val="0"/>
              </a:spcBef>
              <a:spcAft>
                <a:spcPts val="0"/>
              </a:spcAft>
              <a:buSzPts val="4000"/>
              <a:buFont typeface="Barlow Condensed"/>
              <a:buNone/>
              <a:defRPr b="1" sz="4000">
                <a:latin typeface="Barlow Condensed"/>
                <a:ea typeface="Barlow Condensed"/>
                <a:cs typeface="Barlow Condensed"/>
                <a:sym typeface="Barlow Condensed"/>
              </a:defRPr>
            </a:lvl7pPr>
            <a:lvl8pPr lvl="7" rtl="0" algn="r">
              <a:spcBef>
                <a:spcPts val="0"/>
              </a:spcBef>
              <a:spcAft>
                <a:spcPts val="0"/>
              </a:spcAft>
              <a:buSzPts val="4000"/>
              <a:buFont typeface="Barlow Condensed"/>
              <a:buNone/>
              <a:defRPr b="1" sz="4000">
                <a:latin typeface="Barlow Condensed"/>
                <a:ea typeface="Barlow Condensed"/>
                <a:cs typeface="Barlow Condensed"/>
                <a:sym typeface="Barlow Condensed"/>
              </a:defRPr>
            </a:lvl8pPr>
            <a:lvl9pPr lvl="8" rtl="0" algn="r">
              <a:spcBef>
                <a:spcPts val="0"/>
              </a:spcBef>
              <a:spcAft>
                <a:spcPts val="0"/>
              </a:spcAft>
              <a:buSzPts val="4000"/>
              <a:buFont typeface="Barlow Condensed"/>
              <a:buNone/>
              <a:defRPr b="1" sz="4000">
                <a:latin typeface="Barlow Condensed"/>
                <a:ea typeface="Barlow Condensed"/>
                <a:cs typeface="Barlow Condensed"/>
                <a:sym typeface="Barlow Condensed"/>
              </a:defRPr>
            </a:lvl9pPr>
          </a:lstStyle>
          <a:p/>
        </p:txBody>
      </p:sp>
      <p:sp>
        <p:nvSpPr>
          <p:cNvPr id="75" name="Google Shape;75;p10"/>
          <p:cNvSpPr txBox="1"/>
          <p:nvPr/>
        </p:nvSpPr>
        <p:spPr>
          <a:xfrm flipH="1">
            <a:off x="0" y="-50"/>
            <a:ext cx="685800" cy="5143500"/>
          </a:xfrm>
          <a:prstGeom prst="rect">
            <a:avLst/>
          </a:prstGeom>
          <a:solidFill>
            <a:schemeClr val="accent1"/>
          </a:solidFill>
          <a:ln>
            <a:noFill/>
          </a:ln>
        </p:spPr>
        <p:txBody>
          <a:bodyPr anchorCtr="0" anchor="ctr" bIns="0" lIns="0" spcFirstLastPara="1" rIns="0" wrap="square" tIns="0">
            <a:noAutofit/>
          </a:bodyPr>
          <a:lstStyle/>
          <a:p>
            <a:pPr indent="0" lvl="0" marL="0" rtl="0" algn="ctr">
              <a:lnSpc>
                <a:spcPct val="115000"/>
              </a:lnSpc>
              <a:spcBef>
                <a:spcPts val="0"/>
              </a:spcBef>
              <a:spcAft>
                <a:spcPts val="0"/>
              </a:spcAft>
              <a:buClr>
                <a:srgbClr val="000000"/>
              </a:buClr>
              <a:buSzPts val="800"/>
              <a:buFont typeface="Arial"/>
              <a:buNone/>
            </a:pPr>
            <a:r>
              <a:t/>
            </a:r>
            <a:endParaRPr>
              <a:latin typeface="Proxima Nova"/>
              <a:ea typeface="Proxima Nova"/>
              <a:cs typeface="Proxima Nova"/>
              <a:sym typeface="Proxima Nova"/>
            </a:endParaRPr>
          </a:p>
        </p:txBody>
      </p:sp>
      <p:sp>
        <p:nvSpPr>
          <p:cNvPr id="76" name="Google Shape;76;p10"/>
          <p:cNvSpPr txBox="1"/>
          <p:nvPr/>
        </p:nvSpPr>
        <p:spPr>
          <a:xfrm>
            <a:off x="1028700" y="2440725"/>
            <a:ext cx="8115300" cy="923400"/>
          </a:xfrm>
          <a:prstGeom prst="rect">
            <a:avLst/>
          </a:prstGeom>
          <a:noFill/>
          <a:ln>
            <a:noFill/>
          </a:ln>
        </p:spPr>
        <p:txBody>
          <a:bodyPr anchorCtr="0" anchor="b" bIns="0" lIns="0" spcFirstLastPara="1" rIns="0" wrap="square" tIns="0">
            <a:spAutoFit/>
          </a:bodyPr>
          <a:lstStyle/>
          <a:p>
            <a:pPr indent="0" lvl="0" marL="0" rtl="0" algn="l">
              <a:lnSpc>
                <a:spcPct val="60000"/>
              </a:lnSpc>
              <a:spcBef>
                <a:spcPts val="0"/>
              </a:spcBef>
              <a:spcAft>
                <a:spcPts val="0"/>
              </a:spcAft>
              <a:buNone/>
            </a:pPr>
            <a:r>
              <a:rPr b="1" lang="en" sz="10000">
                <a:solidFill>
                  <a:srgbClr val="3740B5"/>
                </a:solidFill>
                <a:latin typeface="Barlow Condensed"/>
                <a:ea typeface="Barlow Condensed"/>
                <a:cs typeface="Barlow Condensed"/>
                <a:sym typeface="Barlow Condensed"/>
              </a:rPr>
              <a:t>REFLECT</a:t>
            </a:r>
            <a:endParaRPr b="1" sz="10000">
              <a:solidFill>
                <a:srgbClr val="3740B5"/>
              </a:solidFill>
              <a:latin typeface="Barlow Condensed"/>
              <a:ea typeface="Barlow Condensed"/>
              <a:cs typeface="Barlow Condensed"/>
              <a:sym typeface="Barlow Condensed"/>
            </a:endParaRPr>
          </a:p>
        </p:txBody>
      </p:sp>
      <p:pic>
        <p:nvPicPr>
          <p:cNvPr id="77" name="Google Shape;77;p10"/>
          <p:cNvPicPr preferRelativeResize="0"/>
          <p:nvPr/>
        </p:nvPicPr>
        <p:blipFill>
          <a:blip r:embed="rId4">
            <a:alphaModFix/>
          </a:blip>
          <a:stretch>
            <a:fillRect/>
          </a:stretch>
        </p:blipFill>
        <p:spPr>
          <a:xfrm>
            <a:off x="7089575" y="666750"/>
            <a:ext cx="1514475" cy="16764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57200"/>
            <a:ext cx="8229600" cy="4572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3000"/>
              <a:buFont typeface="Barlow Condensed"/>
              <a:buNone/>
              <a:defRPr b="1" sz="3000">
                <a:solidFill>
                  <a:schemeClr val="dk1"/>
                </a:solidFill>
                <a:latin typeface="Barlow Condensed"/>
                <a:ea typeface="Barlow Condensed"/>
                <a:cs typeface="Barlow Condensed"/>
                <a:sym typeface="Barlow Condensed"/>
              </a:defRPr>
            </a:lvl1pPr>
            <a:lvl2pPr lvl="1"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2pPr>
            <a:lvl3pPr lvl="2"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3pPr>
            <a:lvl4pPr lvl="3"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4pPr>
            <a:lvl5pPr lvl="4"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5pPr>
            <a:lvl6pPr lvl="5"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6pPr>
            <a:lvl7pPr lvl="6"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7pPr>
            <a:lvl8pPr lvl="7"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8pPr>
            <a:lvl9pPr lvl="8" rtl="0">
              <a:spcBef>
                <a:spcPts val="0"/>
              </a:spcBef>
              <a:spcAft>
                <a:spcPts val="0"/>
              </a:spcAft>
              <a:buClr>
                <a:schemeClr val="dk1"/>
              </a:buClr>
              <a:buSzPts val="2800"/>
              <a:buFont typeface="Barlow"/>
              <a:buNone/>
              <a:defRPr sz="28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457200" y="1600200"/>
            <a:ext cx="8229600" cy="2925900"/>
          </a:xfrm>
          <a:prstGeom prst="rect">
            <a:avLst/>
          </a:prstGeom>
          <a:noFill/>
          <a:ln>
            <a:noFill/>
          </a:ln>
        </p:spPr>
        <p:txBody>
          <a:bodyPr anchorCtr="0" anchor="t" bIns="0" lIns="0" spcFirstLastPara="1" rIns="0" wrap="square" tIns="0">
            <a:noAutofit/>
          </a:bodyPr>
          <a:lstStyle>
            <a:lvl1pPr indent="-292100" lvl="0" marL="457200" rtl="0">
              <a:lnSpc>
                <a:spcPct val="115000"/>
              </a:lnSpc>
              <a:spcBef>
                <a:spcPts val="0"/>
              </a:spcBef>
              <a:spcAft>
                <a:spcPts val="0"/>
              </a:spcAft>
              <a:buClr>
                <a:schemeClr val="dk1"/>
              </a:buClr>
              <a:buSzPts val="1000"/>
              <a:buFont typeface="Nunito"/>
              <a:buChar char="⮕"/>
              <a:defRPr>
                <a:solidFill>
                  <a:schemeClr val="dk1"/>
                </a:solidFill>
                <a:latin typeface="Nunito"/>
                <a:ea typeface="Nunito"/>
                <a:cs typeface="Nunito"/>
                <a:sym typeface="Nunito"/>
              </a:defRPr>
            </a:lvl1pPr>
            <a:lvl2pPr indent="-317500" lvl="1" marL="914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2pPr>
            <a:lvl3pPr indent="-317500" lvl="2" marL="1371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3pPr>
            <a:lvl4pPr indent="-317500" lvl="3" marL="18288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4pPr>
            <a:lvl5pPr indent="-317500" lvl="4" marL="22860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5pPr>
            <a:lvl6pPr indent="-317500" lvl="5" marL="27432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6pPr>
            <a:lvl7pPr indent="-317500" lvl="6" marL="32004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7pPr>
            <a:lvl8pPr indent="-317500" lvl="7" marL="3657600" rtl="0">
              <a:lnSpc>
                <a:spcPct val="115000"/>
              </a:lnSpc>
              <a:spcBef>
                <a:spcPts val="1000"/>
              </a:spcBef>
              <a:spcAft>
                <a:spcPts val="0"/>
              </a:spcAft>
              <a:buClr>
                <a:schemeClr val="dk1"/>
              </a:buClr>
              <a:buSzPts val="1400"/>
              <a:buFont typeface="Nunito"/>
              <a:buChar char="○"/>
              <a:defRPr>
                <a:solidFill>
                  <a:schemeClr val="dk1"/>
                </a:solidFill>
                <a:latin typeface="Nunito"/>
                <a:ea typeface="Nunito"/>
                <a:cs typeface="Nunito"/>
                <a:sym typeface="Nunito"/>
              </a:defRPr>
            </a:lvl8pPr>
            <a:lvl9pPr indent="-317500" lvl="8" marL="4114800" rtl="0">
              <a:lnSpc>
                <a:spcPct val="115000"/>
              </a:lnSpc>
              <a:spcBef>
                <a:spcPts val="1000"/>
              </a:spcBef>
              <a:spcAft>
                <a:spcPts val="1000"/>
              </a:spcAft>
              <a:buClr>
                <a:schemeClr val="dk1"/>
              </a:buClr>
              <a:buSzPts val="1400"/>
              <a:buFont typeface="Nunito"/>
              <a:buChar char="■"/>
              <a:defRPr>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320040" y="4663225"/>
            <a:ext cx="316200" cy="315900"/>
          </a:xfrm>
          <a:prstGeom prst="rect">
            <a:avLst/>
          </a:prstGeom>
          <a:noFill/>
          <a:ln>
            <a:noFill/>
          </a:ln>
        </p:spPr>
        <p:txBody>
          <a:bodyPr anchorCtr="0" anchor="ctr" bIns="0" lIns="0" spcFirstLastPara="1" rIns="0" wrap="square" tIns="0">
            <a:noAutofit/>
          </a:bodyPr>
          <a:lstStyle>
            <a:lvl1pPr lvl="0" rtl="0" algn="r">
              <a:buNone/>
              <a:defRPr sz="900">
                <a:solidFill>
                  <a:schemeClr val="dk1"/>
                </a:solidFill>
                <a:latin typeface="Nunito SemiBold"/>
                <a:ea typeface="Nunito SemiBold"/>
                <a:cs typeface="Nunito SemiBold"/>
                <a:sym typeface="Nunito SemiBold"/>
              </a:defRPr>
            </a:lvl1pPr>
            <a:lvl2pPr lvl="1" rtl="0" algn="r">
              <a:buNone/>
              <a:defRPr sz="900">
                <a:solidFill>
                  <a:schemeClr val="dk1"/>
                </a:solidFill>
                <a:latin typeface="Nunito SemiBold"/>
                <a:ea typeface="Nunito SemiBold"/>
                <a:cs typeface="Nunito SemiBold"/>
                <a:sym typeface="Nunito SemiBold"/>
              </a:defRPr>
            </a:lvl2pPr>
            <a:lvl3pPr lvl="2" rtl="0" algn="r">
              <a:buNone/>
              <a:defRPr sz="900">
                <a:solidFill>
                  <a:schemeClr val="dk1"/>
                </a:solidFill>
                <a:latin typeface="Nunito SemiBold"/>
                <a:ea typeface="Nunito SemiBold"/>
                <a:cs typeface="Nunito SemiBold"/>
                <a:sym typeface="Nunito SemiBold"/>
              </a:defRPr>
            </a:lvl3pPr>
            <a:lvl4pPr lvl="3" rtl="0" algn="r">
              <a:buNone/>
              <a:defRPr sz="900">
                <a:solidFill>
                  <a:schemeClr val="dk1"/>
                </a:solidFill>
                <a:latin typeface="Nunito SemiBold"/>
                <a:ea typeface="Nunito SemiBold"/>
                <a:cs typeface="Nunito SemiBold"/>
                <a:sym typeface="Nunito SemiBold"/>
              </a:defRPr>
            </a:lvl4pPr>
            <a:lvl5pPr lvl="4" rtl="0" algn="r">
              <a:buNone/>
              <a:defRPr sz="900">
                <a:solidFill>
                  <a:schemeClr val="dk1"/>
                </a:solidFill>
                <a:latin typeface="Nunito SemiBold"/>
                <a:ea typeface="Nunito SemiBold"/>
                <a:cs typeface="Nunito SemiBold"/>
                <a:sym typeface="Nunito SemiBold"/>
              </a:defRPr>
            </a:lvl5pPr>
            <a:lvl6pPr lvl="5" rtl="0" algn="r">
              <a:buNone/>
              <a:defRPr sz="900">
                <a:solidFill>
                  <a:schemeClr val="dk1"/>
                </a:solidFill>
                <a:latin typeface="Nunito SemiBold"/>
                <a:ea typeface="Nunito SemiBold"/>
                <a:cs typeface="Nunito SemiBold"/>
                <a:sym typeface="Nunito SemiBold"/>
              </a:defRPr>
            </a:lvl6pPr>
            <a:lvl7pPr lvl="6" rtl="0" algn="r">
              <a:buNone/>
              <a:defRPr sz="900">
                <a:solidFill>
                  <a:schemeClr val="dk1"/>
                </a:solidFill>
                <a:latin typeface="Nunito SemiBold"/>
                <a:ea typeface="Nunito SemiBold"/>
                <a:cs typeface="Nunito SemiBold"/>
                <a:sym typeface="Nunito SemiBold"/>
              </a:defRPr>
            </a:lvl7pPr>
            <a:lvl8pPr lvl="7" rtl="0" algn="r">
              <a:buNone/>
              <a:defRPr sz="900">
                <a:solidFill>
                  <a:schemeClr val="dk1"/>
                </a:solidFill>
                <a:latin typeface="Nunito SemiBold"/>
                <a:ea typeface="Nunito SemiBold"/>
                <a:cs typeface="Nunito SemiBold"/>
                <a:sym typeface="Nunito SemiBold"/>
              </a:defRPr>
            </a:lvl8pPr>
            <a:lvl9pPr lvl="8" rtl="0" algn="r">
              <a:buNone/>
              <a:defRPr sz="900">
                <a:solidFill>
                  <a:schemeClr val="dk1"/>
                </a:solidFill>
                <a:latin typeface="Nunito SemiBold"/>
                <a:ea typeface="Nunito SemiBold"/>
                <a:cs typeface="Nunito SemiBold"/>
                <a:sym typeface="Nunito SemiBold"/>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685800" y="4728475"/>
            <a:ext cx="914400" cy="1854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600">
                <a:solidFill>
                  <a:srgbClr val="B7B7B7"/>
                </a:solidFill>
                <a:latin typeface="Nunito"/>
                <a:ea typeface="Nunito"/>
                <a:cs typeface="Nunito"/>
                <a:sym typeface="Nunito"/>
              </a:rPr>
              <a:t>© 2023 General Assembly</a:t>
            </a:r>
            <a:endParaRPr sz="600">
              <a:solidFill>
                <a:srgbClr val="B7B7B7"/>
              </a:solidFill>
              <a:latin typeface="Nunito"/>
              <a:ea typeface="Nunito"/>
              <a:cs typeface="Nunito"/>
              <a:sym typeface="Nunito"/>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88">
          <p15:clr>
            <a:srgbClr val="EA4335"/>
          </p15:clr>
        </p15:guide>
        <p15:guide id="2" orient="horz" pos="288">
          <p15:clr>
            <a:srgbClr val="EA4335"/>
          </p15:clr>
        </p15:guide>
        <p15:guide id="3" orient="horz" pos="1008">
          <p15:clr>
            <a:srgbClr val="EA4335"/>
          </p15:clr>
        </p15:guide>
        <p15:guide id="4" pos="5472">
          <p15:clr>
            <a:srgbClr val="EA4335"/>
          </p15:clr>
        </p15:guide>
        <p15:guide id="5" orient="horz" pos="775">
          <p15:clr>
            <a:srgbClr val="EA4335"/>
          </p15:clr>
        </p15:guide>
        <p15:guide id="6" orient="horz" pos="285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4.png"/><Relationship Id="rId4" Type="http://schemas.openxmlformats.org/officeDocument/2006/relationships/image" Target="../media/image16.png"/><Relationship Id="rId5"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hyperlink" Target="https://drive.google.com/file/d/1xUeNcTeg6ZLt9OeTy9_Rw3xIzQxjDxef/view?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claude.ai/"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hyperlink" Target="https://support.zoom.com/hc/en/article?id=zm_kb&amp;sysparm_article=KB0062809#h_01GAVTV2RRAGMM905MR1QMVRTH"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Summarize Content Efficiently</a:t>
            </a:r>
            <a:endParaRPr/>
          </a:p>
        </p:txBody>
      </p:sp>
      <p:sp>
        <p:nvSpPr>
          <p:cNvPr id="156" name="Google Shape;156;p20"/>
          <p:cNvSpPr txBox="1"/>
          <p:nvPr>
            <p:ph idx="1" type="body"/>
          </p:nvPr>
        </p:nvSpPr>
        <p:spPr>
          <a:xfrm>
            <a:off x="1028700" y="1190625"/>
            <a:ext cx="34593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Overview</a:t>
            </a:r>
            <a:endParaRPr b="1" sz="1500"/>
          </a:p>
          <a:p>
            <a:pPr indent="0" lvl="0" marL="0" rtl="0" algn="l">
              <a:spcBef>
                <a:spcPts val="1000"/>
              </a:spcBef>
              <a:spcAft>
                <a:spcPts val="0"/>
              </a:spcAft>
              <a:buNone/>
            </a:pPr>
            <a:r>
              <a:rPr lang="en" sz="1500"/>
              <a:t>This lesson is geared towards teaching learners the art and science of summarizing content efficiently. Students will learn various techniques and use AI tools to distill information effectively.</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0"/>
              </a:spcAft>
              <a:buNone/>
            </a:pPr>
            <a:r>
              <a:t/>
            </a:r>
            <a:endParaRPr sz="1500"/>
          </a:p>
          <a:p>
            <a:pPr indent="0" lvl="0" marL="0" rtl="0" algn="l">
              <a:spcBef>
                <a:spcPts val="1000"/>
              </a:spcBef>
              <a:spcAft>
                <a:spcPts val="1000"/>
              </a:spcAft>
              <a:buNone/>
            </a:pPr>
            <a:r>
              <a:t/>
            </a:r>
            <a:endParaRPr/>
          </a:p>
        </p:txBody>
      </p:sp>
      <p:sp>
        <p:nvSpPr>
          <p:cNvPr id="157" name="Google Shape;157;p2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8" name="Google Shape;158;p20"/>
          <p:cNvSpPr txBox="1"/>
          <p:nvPr>
            <p:ph idx="1" type="body"/>
          </p:nvPr>
        </p:nvSpPr>
        <p:spPr>
          <a:xfrm>
            <a:off x="4872800" y="1190625"/>
            <a:ext cx="3573600" cy="2952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500"/>
              <a:t>Learning Objectives</a:t>
            </a:r>
            <a:endParaRPr b="1" sz="1500"/>
          </a:p>
          <a:p>
            <a:pPr indent="-292100" lvl="0" marL="457200" rtl="0" algn="l">
              <a:spcBef>
                <a:spcPts val="1000"/>
              </a:spcBef>
              <a:spcAft>
                <a:spcPts val="0"/>
              </a:spcAft>
              <a:buSzPts val="1000"/>
              <a:buChar char="➔"/>
            </a:pPr>
            <a:r>
              <a:rPr lang="en"/>
              <a:t>Apply Generative AI techniques to generate accurate and concise summaries of long or complex content.</a:t>
            </a:r>
            <a:endParaRPr/>
          </a:p>
          <a:p>
            <a:pPr indent="-292100" lvl="0" marL="457200" rtl="0" algn="l">
              <a:spcBef>
                <a:spcPts val="0"/>
              </a:spcBef>
              <a:spcAft>
                <a:spcPts val="0"/>
              </a:spcAft>
              <a:buSzPts val="1000"/>
              <a:buChar char="➔"/>
            </a:pPr>
            <a:r>
              <a:rPr lang="en"/>
              <a:t>Use Generative AI to save time and improve your efficiency in processing information.</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grpSp>
        <p:nvGrpSpPr>
          <p:cNvPr id="219" name="Google Shape;219;p29"/>
          <p:cNvGrpSpPr/>
          <p:nvPr/>
        </p:nvGrpSpPr>
        <p:grpSpPr>
          <a:xfrm>
            <a:off x="6310400" y="1102800"/>
            <a:ext cx="2377500" cy="2943900"/>
            <a:chOff x="6538150" y="1102800"/>
            <a:chExt cx="2377500" cy="2943900"/>
          </a:xfrm>
        </p:grpSpPr>
        <p:sp>
          <p:nvSpPr>
            <p:cNvPr id="220" name="Google Shape;220;p29"/>
            <p:cNvSpPr/>
            <p:nvPr/>
          </p:nvSpPr>
          <p:spPr>
            <a:xfrm>
              <a:off x="6538150" y="1102800"/>
              <a:ext cx="2377500" cy="2943900"/>
            </a:xfrm>
            <a:prstGeom prst="rect">
              <a:avLst/>
            </a:prstGeom>
            <a:solidFill>
              <a:srgbClr val="EFEDE6"/>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pic>
          <p:nvPicPr>
            <p:cNvPr id="221" name="Google Shape;221;p29"/>
            <p:cNvPicPr preferRelativeResize="0"/>
            <p:nvPr/>
          </p:nvPicPr>
          <p:blipFill>
            <a:blip r:embed="rId3">
              <a:alphaModFix/>
            </a:blip>
            <a:stretch>
              <a:fillRect/>
            </a:stretch>
          </p:blipFill>
          <p:spPr>
            <a:xfrm>
              <a:off x="6538675" y="1230250"/>
              <a:ext cx="2376449" cy="2445705"/>
            </a:xfrm>
            <a:prstGeom prst="rect">
              <a:avLst/>
            </a:prstGeom>
            <a:noFill/>
            <a:ln>
              <a:noFill/>
            </a:ln>
          </p:spPr>
        </p:pic>
      </p:grpSp>
      <p:sp>
        <p:nvSpPr>
          <p:cNvPr id="222" name="Google Shape;222;p29"/>
          <p:cNvSpPr txBox="1"/>
          <p:nvPr>
            <p:ph idx="1" type="body"/>
          </p:nvPr>
        </p:nvSpPr>
        <p:spPr>
          <a:xfrm>
            <a:off x="1142150" y="4281900"/>
            <a:ext cx="7544700" cy="3159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Tip: </a:t>
            </a:r>
            <a:r>
              <a:rPr lang="en"/>
              <a:t>To make summaries useful and accurate, you'll need to use a collaborative approach that involves both humans and artificial intelligence working together.</a:t>
            </a:r>
            <a:endParaRPr/>
          </a:p>
        </p:txBody>
      </p:sp>
      <p:sp>
        <p:nvSpPr>
          <p:cNvPr id="223" name="Google Shape;223;p29"/>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4" name="Google Shape;224;p29"/>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Real</a:t>
            </a:r>
            <a:r>
              <a:rPr lang="en"/>
              <a:t> Cases: Meeting Summaries</a:t>
            </a:r>
            <a:endParaRPr/>
          </a:p>
        </p:txBody>
      </p:sp>
      <p:pic>
        <p:nvPicPr>
          <p:cNvPr id="225" name="Google Shape;225;p29"/>
          <p:cNvPicPr preferRelativeResize="0"/>
          <p:nvPr/>
        </p:nvPicPr>
        <p:blipFill rotWithShape="1">
          <a:blip r:embed="rId4">
            <a:alphaModFix/>
          </a:blip>
          <a:srcRect b="0" l="49545" r="0" t="0"/>
          <a:stretch/>
        </p:blipFill>
        <p:spPr>
          <a:xfrm>
            <a:off x="1142150" y="1102100"/>
            <a:ext cx="2376452" cy="2943825"/>
          </a:xfrm>
          <a:prstGeom prst="rect">
            <a:avLst/>
          </a:prstGeom>
          <a:noFill/>
          <a:ln>
            <a:noFill/>
          </a:ln>
          <a:effectLst>
            <a:outerShdw blurRad="57150" rotWithShape="0" algn="bl" dir="5400000" dist="19050">
              <a:srgbClr val="000000">
                <a:alpha val="50000"/>
              </a:srgbClr>
            </a:outerShdw>
          </a:effectLst>
        </p:spPr>
      </p:pic>
      <p:pic>
        <p:nvPicPr>
          <p:cNvPr id="226" name="Google Shape;226;p29"/>
          <p:cNvPicPr preferRelativeResize="0"/>
          <p:nvPr/>
        </p:nvPicPr>
        <p:blipFill rotWithShape="1">
          <a:blip r:embed="rId5">
            <a:alphaModFix/>
          </a:blip>
          <a:srcRect b="0" l="0" r="14879" t="0"/>
          <a:stretch/>
        </p:blipFill>
        <p:spPr>
          <a:xfrm>
            <a:off x="3726275" y="1102100"/>
            <a:ext cx="2376450" cy="2943825"/>
          </a:xfrm>
          <a:prstGeom prst="rect">
            <a:avLst/>
          </a:prstGeom>
          <a:noFill/>
          <a:ln>
            <a:noFill/>
          </a:ln>
          <a:effectLst>
            <a:outerShdw blurRad="57150" rotWithShape="0" algn="bl" dir="5400000" dist="19050">
              <a:srgbClr val="000000">
                <a:alpha val="50000"/>
              </a:srgbClr>
            </a:outerShdw>
          </a:effectLst>
        </p:spPr>
      </p:pic>
      <p:sp>
        <p:nvSpPr>
          <p:cNvPr id="227" name="Google Shape;227;p29"/>
          <p:cNvSpPr/>
          <p:nvPr/>
        </p:nvSpPr>
        <p:spPr>
          <a:xfrm>
            <a:off x="3432800" y="2369550"/>
            <a:ext cx="471000" cy="410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28" name="Google Shape;228;p29"/>
          <p:cNvSpPr/>
          <p:nvPr/>
        </p:nvSpPr>
        <p:spPr>
          <a:xfrm>
            <a:off x="5908650" y="2369550"/>
            <a:ext cx="471000" cy="4104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0"/>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Meeting Summaries - Take Caution </a:t>
            </a:r>
            <a:r>
              <a:rPr lang="en"/>
              <a:t>⚠️</a:t>
            </a:r>
            <a:endParaRPr/>
          </a:p>
        </p:txBody>
      </p:sp>
      <p:sp>
        <p:nvSpPr>
          <p:cNvPr id="234" name="Google Shape;234;p30"/>
          <p:cNvSpPr txBox="1"/>
          <p:nvPr>
            <p:ph idx="1" type="body"/>
          </p:nvPr>
        </p:nvSpPr>
        <p:spPr>
          <a:xfrm>
            <a:off x="1032925" y="1830313"/>
            <a:ext cx="3252900" cy="1723800"/>
          </a:xfrm>
          <a:prstGeom prst="rect">
            <a:avLst/>
          </a:prstGeom>
        </p:spPr>
        <p:txBody>
          <a:bodyPr anchorCtr="0" anchor="t" bIns="0" lIns="0" spcFirstLastPara="1" rIns="0" wrap="square" tIns="0">
            <a:spAutoFit/>
          </a:bodyPr>
          <a:lstStyle/>
          <a:p>
            <a:pPr indent="0" lvl="0" marL="0" rtl="0" algn="l">
              <a:spcBef>
                <a:spcPts val="0"/>
              </a:spcBef>
              <a:spcAft>
                <a:spcPts val="1000"/>
              </a:spcAft>
              <a:buNone/>
            </a:pPr>
            <a:r>
              <a:rPr lang="en" sz="2000"/>
              <a:t>Samsung used AI to generate meeting minutes. This resulted in a leak of proprietary information about their semiconductors!</a:t>
            </a:r>
            <a:endParaRPr sz="2000"/>
          </a:p>
        </p:txBody>
      </p:sp>
      <p:sp>
        <p:nvSpPr>
          <p:cNvPr id="235" name="Google Shape;235;p30"/>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30"/>
          <p:cNvPicPr preferRelativeResize="0"/>
          <p:nvPr/>
        </p:nvPicPr>
        <p:blipFill>
          <a:blip r:embed="rId3">
            <a:alphaModFix/>
          </a:blip>
          <a:stretch>
            <a:fillRect/>
          </a:stretch>
        </p:blipFill>
        <p:spPr>
          <a:xfrm>
            <a:off x="4541575" y="1458700"/>
            <a:ext cx="4220951" cy="2467020"/>
          </a:xfrm>
          <a:prstGeom prst="rect">
            <a:avLst/>
          </a:prstGeom>
          <a:noFill/>
          <a:ln>
            <a:noFill/>
          </a:ln>
          <a:effectLst>
            <a:outerShdw blurRad="57150" rotWithShape="0" algn="bl" dir="5400000" dist="19050">
              <a:srgbClr val="000000">
                <a:alpha val="50000"/>
              </a:srgbClr>
            </a:outerShdw>
          </a:effectLst>
        </p:spPr>
      </p:pic>
      <p:sp>
        <p:nvSpPr>
          <p:cNvPr id="237" name="Google Shape;237;p30"/>
          <p:cNvSpPr txBox="1"/>
          <p:nvPr/>
        </p:nvSpPr>
        <p:spPr>
          <a:xfrm>
            <a:off x="4541575" y="3925725"/>
            <a:ext cx="3038700" cy="3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latin typeface="Nunito"/>
                <a:ea typeface="Nunito"/>
                <a:cs typeface="Nunito"/>
                <a:sym typeface="Nunito"/>
              </a:rPr>
              <a:t>Source: Cecily Mauran, Mashable</a:t>
            </a:r>
            <a:endParaRPr sz="1100">
              <a:solidFill>
                <a:schemeClr val="dk1"/>
              </a:solidFill>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1"/>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Real Cases: Generative AI for Legal Teams</a:t>
            </a:r>
            <a:endParaRPr/>
          </a:p>
        </p:txBody>
      </p:sp>
      <p:sp>
        <p:nvSpPr>
          <p:cNvPr id="243" name="Google Shape;243;p31"/>
          <p:cNvSpPr txBox="1"/>
          <p:nvPr>
            <p:ph idx="1" type="body"/>
          </p:nvPr>
        </p:nvSpPr>
        <p:spPr>
          <a:xfrm>
            <a:off x="1142150" y="962850"/>
            <a:ext cx="3933300" cy="215400"/>
          </a:xfrm>
          <a:prstGeom prst="rect">
            <a:avLst/>
          </a:prstGeom>
        </p:spPr>
        <p:txBody>
          <a:bodyPr anchorCtr="0" anchor="t" bIns="0" lIns="0" spcFirstLastPara="1" rIns="0" wrap="square" tIns="0">
            <a:spAutoFit/>
          </a:bodyPr>
          <a:lstStyle/>
          <a:p>
            <a:pPr indent="0" lvl="0" marL="0" rtl="0" algn="l">
              <a:spcBef>
                <a:spcPts val="0"/>
              </a:spcBef>
              <a:spcAft>
                <a:spcPts val="1000"/>
              </a:spcAft>
              <a:buNone/>
            </a:pPr>
            <a:r>
              <a:rPr b="1" lang="en"/>
              <a:t>Ironclad Transforms Contract Workflow</a:t>
            </a:r>
            <a:endParaRPr b="1"/>
          </a:p>
        </p:txBody>
      </p:sp>
      <p:sp>
        <p:nvSpPr>
          <p:cNvPr id="244" name="Google Shape;244;p3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5" name="Google Shape;245;p31"/>
          <p:cNvSpPr txBox="1"/>
          <p:nvPr>
            <p:ph idx="1" type="body"/>
          </p:nvPr>
        </p:nvSpPr>
        <p:spPr>
          <a:xfrm>
            <a:off x="1142150" y="1273500"/>
            <a:ext cx="3933300" cy="3444600"/>
          </a:xfrm>
          <a:prstGeom prst="rect">
            <a:avLst/>
          </a:prstGeom>
        </p:spPr>
        <p:txBody>
          <a:bodyPr anchorCtr="0" anchor="t" bIns="0" lIns="0" spcFirstLastPara="1" rIns="0" wrap="square" tIns="0">
            <a:noAutofit/>
          </a:bodyPr>
          <a:lstStyle/>
          <a:p>
            <a:pPr indent="-292100" lvl="0" marL="457200" rtl="0" algn="l">
              <a:spcBef>
                <a:spcPts val="0"/>
              </a:spcBef>
              <a:spcAft>
                <a:spcPts val="0"/>
              </a:spcAft>
              <a:buSzPts val="1000"/>
              <a:buChar char="⮕"/>
            </a:pPr>
            <a:r>
              <a:rPr lang="en"/>
              <a:t>Ironclad built AI Assist, a contract review tool, using OpenAI's GPT-4-32K.</a:t>
            </a:r>
            <a:endParaRPr/>
          </a:p>
          <a:p>
            <a:pPr indent="-292100" lvl="0" marL="457200" rtl="0" algn="l">
              <a:spcBef>
                <a:spcPts val="1000"/>
              </a:spcBef>
              <a:spcAft>
                <a:spcPts val="0"/>
              </a:spcAft>
              <a:buSzPts val="1000"/>
              <a:buChar char="⮕"/>
            </a:pPr>
            <a:r>
              <a:rPr lang="en"/>
              <a:t>AI Assist automates contract redlining by flagging irregularities. It also suggests clauses based on company guidelines.</a:t>
            </a:r>
            <a:endParaRPr/>
          </a:p>
          <a:p>
            <a:pPr indent="-292100" lvl="0" marL="457200" rtl="0" algn="l">
              <a:spcBef>
                <a:spcPts val="1000"/>
              </a:spcBef>
              <a:spcAft>
                <a:spcPts val="0"/>
              </a:spcAft>
              <a:buSzPts val="1000"/>
              <a:buChar char="⮕"/>
            </a:pPr>
            <a:r>
              <a:rPr lang="en"/>
              <a:t>Legal teams saw a </a:t>
            </a:r>
            <a:r>
              <a:rPr b="1" lang="en"/>
              <a:t>95% time savings</a:t>
            </a:r>
            <a:r>
              <a:rPr lang="en"/>
              <a:t>, from 40 mins to 2 mins per contract review.</a:t>
            </a:r>
            <a:endParaRPr/>
          </a:p>
          <a:p>
            <a:pPr indent="-292100" lvl="0" marL="457200" rtl="0" algn="l">
              <a:spcBef>
                <a:spcPts val="1000"/>
              </a:spcBef>
              <a:spcAft>
                <a:spcPts val="1000"/>
              </a:spcAft>
              <a:buSzPts val="1000"/>
              <a:buChar char="⮕"/>
            </a:pPr>
            <a:r>
              <a:rPr lang="en"/>
              <a:t>Ironclad focused on augmenting people with AI, not replacing them. Human oversight remains critical.</a:t>
            </a:r>
            <a:endParaRPr/>
          </a:p>
        </p:txBody>
      </p:sp>
      <p:pic>
        <p:nvPicPr>
          <p:cNvPr id="246" name="Google Shape;246;p31"/>
          <p:cNvPicPr preferRelativeResize="0"/>
          <p:nvPr/>
        </p:nvPicPr>
        <p:blipFill rotWithShape="1">
          <a:blip r:embed="rId3">
            <a:alphaModFix/>
          </a:blip>
          <a:srcRect b="17283" l="9870" r="29272" t="21859"/>
          <a:stretch/>
        </p:blipFill>
        <p:spPr>
          <a:xfrm>
            <a:off x="5536675" y="1273500"/>
            <a:ext cx="3150126" cy="31501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2"/>
          <p:cNvSpPr txBox="1"/>
          <p:nvPr>
            <p:ph idx="1" type="body"/>
          </p:nvPr>
        </p:nvSpPr>
        <p:spPr>
          <a:xfrm>
            <a:off x="1142150" y="1143850"/>
            <a:ext cx="3596400" cy="3074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t>The sample prompt and response provided on the next slide are </a:t>
            </a:r>
            <a:r>
              <a:rPr b="1" lang="en" sz="1200"/>
              <a:t>for educational purposes only</a:t>
            </a:r>
            <a:r>
              <a:rPr lang="en" sz="1200"/>
              <a:t>. They do not constitute legal advice or create an attorney-client relationship. Any information contained in the generated response may not be suited to a specific legal situation or jurisdiction. </a:t>
            </a:r>
            <a:endParaRPr sz="1200"/>
          </a:p>
          <a:p>
            <a:pPr indent="0" lvl="0" marL="0" rtl="0" algn="l">
              <a:spcBef>
                <a:spcPts val="1000"/>
              </a:spcBef>
              <a:spcAft>
                <a:spcPts val="1000"/>
              </a:spcAft>
              <a:buNone/>
            </a:pPr>
            <a:r>
              <a:rPr lang="en" sz="1200"/>
              <a:t>Users should not rely on responses from large language models as definitive legal advice. These models are not licensed attorneys and cannot provide representations, warranties, guarantees, or assurances regarding accuracy, completeness, or fitness for any particular purpose. Users assume full responsibility and liability for any actual use of content.</a:t>
            </a:r>
            <a:endParaRPr sz="1200"/>
          </a:p>
        </p:txBody>
      </p:sp>
      <p:sp>
        <p:nvSpPr>
          <p:cNvPr id="252" name="Google Shape;252;p32"/>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 </a:t>
            </a:r>
            <a:r>
              <a:rPr lang="en"/>
              <a:t>Disclaimer - Generated by Claude AI</a:t>
            </a:r>
            <a:endParaRPr/>
          </a:p>
        </p:txBody>
      </p:sp>
      <p:sp>
        <p:nvSpPr>
          <p:cNvPr id="253" name="Google Shape;253;p3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2"/>
          <p:cNvSpPr txBox="1"/>
          <p:nvPr>
            <p:ph idx="1" type="body"/>
          </p:nvPr>
        </p:nvSpPr>
        <p:spPr>
          <a:xfrm>
            <a:off x="5214525" y="1143850"/>
            <a:ext cx="3472200" cy="243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1200"/>
              <a:t>The course creators, instructors, General Assembly Inc., and the large language models themselves provide no representations, guarantees, or warranties regarding responses provided herein. Users agree not to hold any party liable for any hypothetical damages that may result from utilizing information contained in this course.</a:t>
            </a:r>
            <a:endParaRPr sz="1200"/>
          </a:p>
          <a:p>
            <a:pPr indent="0" lvl="0" marL="0" rtl="0" algn="l">
              <a:spcBef>
                <a:spcPts val="1000"/>
              </a:spcBef>
              <a:spcAft>
                <a:spcPts val="1000"/>
              </a:spcAft>
              <a:buNone/>
            </a:pPr>
            <a:r>
              <a:rPr lang="en" sz="1200"/>
              <a:t>Please consult qualified local counsel for any specific legal needs. We do not assume liability for how course participants may utilize sample prompts and responses or any impacts of doing so.</a:t>
            </a:r>
            <a:endParaRPr sz="12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0" name="Google Shape;260;p33"/>
          <p:cNvSpPr txBox="1"/>
          <p:nvPr/>
        </p:nvSpPr>
        <p:spPr>
          <a:xfrm>
            <a:off x="8138675" y="204925"/>
            <a:ext cx="794400" cy="6525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chemeClr val="dk1"/>
                </a:solidFill>
                <a:latin typeface="Barlow Condensed"/>
                <a:ea typeface="Barlow Condensed"/>
                <a:cs typeface="Barlow Condensed"/>
                <a:sym typeface="Barlow Condensed"/>
              </a:rPr>
              <a:t>5 </a:t>
            </a:r>
            <a:r>
              <a:rPr b="1" lang="en" sz="1000">
                <a:solidFill>
                  <a:schemeClr val="dk1"/>
                </a:solidFill>
                <a:latin typeface="Barlow Condensed"/>
                <a:ea typeface="Barlow Condensed"/>
                <a:cs typeface="Barlow Condensed"/>
                <a:sym typeface="Barlow Condensed"/>
              </a:rPr>
              <a:t>Minutes</a:t>
            </a:r>
            <a:endParaRPr b="1" sz="1000">
              <a:solidFill>
                <a:schemeClr val="dk1"/>
              </a:solidFill>
              <a:latin typeface="Barlow Condensed"/>
              <a:ea typeface="Barlow Condensed"/>
              <a:cs typeface="Barlow Condensed"/>
              <a:sym typeface="Barlow Condensed"/>
            </a:endParaRPr>
          </a:p>
        </p:txBody>
      </p:sp>
      <p:sp>
        <p:nvSpPr>
          <p:cNvPr id="261" name="Google Shape;261;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33"/>
          <p:cNvSpPr txBox="1"/>
          <p:nvPr>
            <p:ph type="ctrTitle"/>
          </p:nvPr>
        </p:nvSpPr>
        <p:spPr>
          <a:xfrm>
            <a:off x="3107275" y="337225"/>
            <a:ext cx="4721700" cy="387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Making Legal Docs Legible</a:t>
            </a:r>
            <a:endParaRPr/>
          </a:p>
        </p:txBody>
      </p:sp>
      <p:sp>
        <p:nvSpPr>
          <p:cNvPr id="263" name="Google Shape;263;p33"/>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264" name="Google Shape;264;p33"/>
          <p:cNvSpPr txBox="1"/>
          <p:nvPr/>
        </p:nvSpPr>
        <p:spPr>
          <a:xfrm>
            <a:off x="1486475" y="951000"/>
            <a:ext cx="4482300" cy="32415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100">
                <a:solidFill>
                  <a:srgbClr val="222222"/>
                </a:solidFill>
                <a:latin typeface="Nunito"/>
                <a:ea typeface="Nunito"/>
                <a:cs typeface="Nunito"/>
                <a:sym typeface="Nunito"/>
              </a:rPr>
              <a:t>You are a world-class attorney with incredible attention to detail and a knack for explaining complex concepts simply.</a:t>
            </a:r>
            <a:endParaRPr sz="1100">
              <a:solidFill>
                <a:srgbClr val="222222"/>
              </a:solidFill>
              <a:latin typeface="Nunito"/>
              <a:ea typeface="Nunito"/>
              <a:cs typeface="Nunito"/>
              <a:sym typeface="Nunito"/>
            </a:endParaRPr>
          </a:p>
          <a:p>
            <a:pPr indent="0" lvl="0" marL="0" rtl="0" algn="l">
              <a:lnSpc>
                <a:spcPct val="115000"/>
              </a:lnSpc>
              <a:spcBef>
                <a:spcPts val="1000"/>
              </a:spcBef>
              <a:spcAft>
                <a:spcPts val="0"/>
              </a:spcAft>
              <a:buNone/>
            </a:pPr>
            <a:r>
              <a:rPr lang="en" sz="1100">
                <a:solidFill>
                  <a:srgbClr val="222222"/>
                </a:solidFill>
                <a:latin typeface="Nunito"/>
                <a:ea typeface="Nunito"/>
                <a:cs typeface="Nunito"/>
                <a:sym typeface="Nunito"/>
              </a:rPr>
              <a:t>When presented with an agreement, your first task is to dissect it into its constituent sections. This step is crucial to ensure no part of the agreement is overlooked.</a:t>
            </a:r>
            <a:endParaRPr sz="1100">
              <a:solidFill>
                <a:srgbClr val="222222"/>
              </a:solidFill>
              <a:latin typeface="Nunito"/>
              <a:ea typeface="Nunito"/>
              <a:cs typeface="Nunito"/>
              <a:sym typeface="Nunito"/>
            </a:endParaRPr>
          </a:p>
          <a:p>
            <a:pPr indent="0" lvl="0" marL="0" rtl="0" algn="l">
              <a:lnSpc>
                <a:spcPct val="115000"/>
              </a:lnSpc>
              <a:spcBef>
                <a:spcPts val="1000"/>
              </a:spcBef>
              <a:spcAft>
                <a:spcPts val="0"/>
              </a:spcAft>
              <a:buNone/>
            </a:pPr>
            <a:r>
              <a:rPr lang="en" sz="1100">
                <a:solidFill>
                  <a:srgbClr val="222222"/>
                </a:solidFill>
                <a:latin typeface="Nunito"/>
                <a:ea typeface="Nunito"/>
                <a:cs typeface="Nunito"/>
                <a:sym typeface="Nunito"/>
              </a:rPr>
              <a:t>Next, you'll provide a summary for each section. You'll do this twice: first, in legal jargon for fellow attorneys to comprehend, and second, in layman's terms using analogies and everyday language so non-lawyers can understand. Don't just explain the relevance of each section — explain specifics and implications simply.</a:t>
            </a:r>
            <a:endParaRPr sz="1100">
              <a:solidFill>
                <a:srgbClr val="222222"/>
              </a:solidFill>
              <a:latin typeface="Nunito"/>
              <a:ea typeface="Nunito"/>
              <a:cs typeface="Nunito"/>
              <a:sym typeface="Nunito"/>
            </a:endParaRPr>
          </a:p>
          <a:p>
            <a:pPr indent="0" lvl="0" marL="0" rtl="0" algn="l">
              <a:lnSpc>
                <a:spcPct val="115000"/>
              </a:lnSpc>
              <a:spcBef>
                <a:spcPts val="1000"/>
              </a:spcBef>
              <a:spcAft>
                <a:spcPts val="0"/>
              </a:spcAft>
              <a:buNone/>
            </a:pPr>
            <a:r>
              <a:rPr lang="en" sz="1100">
                <a:solidFill>
                  <a:srgbClr val="222222"/>
                </a:solidFill>
                <a:latin typeface="Nunito"/>
                <a:ea typeface="Nunito"/>
                <a:cs typeface="Nunito"/>
                <a:sym typeface="Nunito"/>
              </a:rPr>
              <a:t>Lastly, you'll compile a comprehensive report that gives the user a complete understanding of the agreement. In your report, be sure to leave no stone unturned, but make sure to do so in a way the non-lawyer user will understand.</a:t>
            </a:r>
            <a:endParaRPr sz="1100">
              <a:solidFill>
                <a:srgbClr val="222222"/>
              </a:solidFill>
              <a:latin typeface="Nunito"/>
              <a:ea typeface="Nunito"/>
              <a:cs typeface="Nunito"/>
              <a:sym typeface="Nunito"/>
            </a:endParaRPr>
          </a:p>
          <a:p>
            <a:pPr indent="0" lvl="0" marL="0" rtl="0" algn="l">
              <a:lnSpc>
                <a:spcPct val="115000"/>
              </a:lnSpc>
              <a:spcBef>
                <a:spcPts val="1000"/>
              </a:spcBef>
              <a:spcAft>
                <a:spcPts val="1000"/>
              </a:spcAft>
              <a:buNone/>
            </a:pPr>
            <a:r>
              <a:rPr lang="en" sz="1100">
                <a:solidFill>
                  <a:srgbClr val="222222"/>
                </a:solidFill>
                <a:latin typeface="Nunito"/>
                <a:ea typeface="Nunito"/>
                <a:cs typeface="Nunito"/>
                <a:sym typeface="Nunito"/>
              </a:rPr>
              <a:t>Follow this format to structure your work:</a:t>
            </a:r>
            <a:endParaRPr sz="1100">
              <a:solidFill>
                <a:srgbClr val="222222"/>
              </a:solidFill>
              <a:latin typeface="Nunito"/>
              <a:ea typeface="Nunito"/>
              <a:cs typeface="Nunito"/>
              <a:sym typeface="Nunito"/>
            </a:endParaRPr>
          </a:p>
        </p:txBody>
      </p:sp>
      <p:grpSp>
        <p:nvGrpSpPr>
          <p:cNvPr id="265" name="Google Shape;265;p33"/>
          <p:cNvGrpSpPr/>
          <p:nvPr/>
        </p:nvGrpSpPr>
        <p:grpSpPr>
          <a:xfrm>
            <a:off x="793241" y="1149697"/>
            <a:ext cx="214220" cy="228567"/>
            <a:chOff x="7655125" y="1706050"/>
            <a:chExt cx="683100" cy="728850"/>
          </a:xfrm>
        </p:grpSpPr>
        <p:sp>
          <p:nvSpPr>
            <p:cNvPr id="266" name="Google Shape;266;p33"/>
            <p:cNvSpPr/>
            <p:nvPr/>
          </p:nvSpPr>
          <p:spPr>
            <a:xfrm>
              <a:off x="7838575" y="1706050"/>
              <a:ext cx="316200" cy="316200"/>
            </a:xfrm>
            <a:prstGeom prst="ellipse">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sp>
          <p:nvSpPr>
            <p:cNvPr id="267" name="Google Shape;267;p33"/>
            <p:cNvSpPr/>
            <p:nvPr/>
          </p:nvSpPr>
          <p:spPr>
            <a:xfrm>
              <a:off x="7655125" y="2119000"/>
              <a:ext cx="683100" cy="315900"/>
            </a:xfrm>
            <a:prstGeom prst="round2SameRect">
              <a:avLst>
                <a:gd fmla="val 50000" name="adj1"/>
                <a:gd fmla="val 0" name="adj2"/>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Nunito"/>
                <a:ea typeface="Nunito"/>
                <a:cs typeface="Nunito"/>
                <a:sym typeface="Nunito"/>
              </a:endParaRPr>
            </a:p>
          </p:txBody>
        </p:sp>
      </p:grpSp>
      <p:pic>
        <p:nvPicPr>
          <p:cNvPr id="268" name="Google Shape;268;p33"/>
          <p:cNvPicPr preferRelativeResize="0"/>
          <p:nvPr/>
        </p:nvPicPr>
        <p:blipFill>
          <a:blip r:embed="rId3">
            <a:alphaModFix/>
          </a:blip>
          <a:stretch>
            <a:fillRect/>
          </a:stretch>
        </p:blipFill>
        <p:spPr>
          <a:xfrm>
            <a:off x="630550" y="951001"/>
            <a:ext cx="764847" cy="228575"/>
          </a:xfrm>
          <a:prstGeom prst="rect">
            <a:avLst/>
          </a:prstGeom>
          <a:noFill/>
          <a:ln>
            <a:noFill/>
          </a:ln>
        </p:spPr>
      </p:pic>
      <p:sp>
        <p:nvSpPr>
          <p:cNvPr id="269" name="Google Shape;269;p33"/>
          <p:cNvSpPr/>
          <p:nvPr/>
        </p:nvSpPr>
        <p:spPr>
          <a:xfrm>
            <a:off x="6699875" y="1873350"/>
            <a:ext cx="2233200" cy="1598100"/>
          </a:xfrm>
          <a:prstGeom prst="rect">
            <a:avLst/>
          </a:prstGeom>
          <a:solidFill>
            <a:schemeClr val="l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Nunito"/>
                <a:ea typeface="Nunito"/>
                <a:cs typeface="Nunito"/>
                <a:sym typeface="Nunito"/>
              </a:rPr>
              <a:t>Let’s try out this prompt using a </a:t>
            </a:r>
            <a:r>
              <a:rPr lang="en" sz="2000" u="sng">
                <a:solidFill>
                  <a:schemeClr val="hlink"/>
                </a:solidFill>
                <a:latin typeface="Nunito"/>
                <a:ea typeface="Nunito"/>
                <a:cs typeface="Nunito"/>
                <a:sym typeface="Nunito"/>
                <a:hlinkClick r:id="rId4"/>
              </a:rPr>
              <a:t>sample tenancy agreement</a:t>
            </a:r>
            <a:r>
              <a:rPr lang="en" sz="2000">
                <a:latin typeface="Nunito"/>
                <a:ea typeface="Nunito"/>
                <a:cs typeface="Nunito"/>
                <a:sym typeface="Nunito"/>
              </a:rPr>
              <a:t>.</a:t>
            </a:r>
            <a:endParaRPr sz="2000">
              <a:latin typeface="Nunito"/>
              <a:ea typeface="Nunito"/>
              <a:cs typeface="Nunito"/>
              <a:sym typeface="Nunito"/>
            </a:endParaRPr>
          </a:p>
        </p:txBody>
      </p:sp>
      <p:cxnSp>
        <p:nvCxnSpPr>
          <p:cNvPr id="270" name="Google Shape;270;p33"/>
          <p:cNvCxnSpPr>
            <a:stCxn id="269" idx="1"/>
          </p:cNvCxnSpPr>
          <p:nvPr/>
        </p:nvCxnSpPr>
        <p:spPr>
          <a:xfrm rot="10800000">
            <a:off x="6101675" y="2129100"/>
            <a:ext cx="598200" cy="543300"/>
          </a:xfrm>
          <a:prstGeom prst="straightConnector1">
            <a:avLst/>
          </a:prstGeom>
          <a:noFill/>
          <a:ln cap="flat" cmpd="sng" w="19050">
            <a:solidFill>
              <a:srgbClr val="666666"/>
            </a:solidFill>
            <a:prstDash val="dot"/>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cxnSp>
        <p:nvCxnSpPr>
          <p:cNvPr id="275" name="Google Shape;275;p34"/>
          <p:cNvCxnSpPr/>
          <p:nvPr/>
        </p:nvCxnSpPr>
        <p:spPr>
          <a:xfrm>
            <a:off x="1134745" y="2500550"/>
            <a:ext cx="5934000" cy="0"/>
          </a:xfrm>
          <a:prstGeom prst="straightConnector1">
            <a:avLst/>
          </a:prstGeom>
          <a:noFill/>
          <a:ln cap="flat" cmpd="sng" w="28575">
            <a:solidFill>
              <a:srgbClr val="999999"/>
            </a:solidFill>
            <a:prstDash val="dot"/>
            <a:round/>
            <a:headEnd len="med" w="med" type="none"/>
            <a:tailEnd len="med" w="med" type="none"/>
          </a:ln>
        </p:spPr>
      </p:cxnSp>
      <p:sp>
        <p:nvSpPr>
          <p:cNvPr id="276" name="Google Shape;276;p34"/>
          <p:cNvSpPr/>
          <p:nvPr/>
        </p:nvSpPr>
        <p:spPr>
          <a:xfrm>
            <a:off x="135506" y="1252050"/>
            <a:ext cx="2700000" cy="26394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lt1"/>
                </a:solidFill>
                <a:latin typeface="Nunito Sans"/>
                <a:ea typeface="Nunito Sans"/>
                <a:cs typeface="Nunito Sans"/>
                <a:sym typeface="Nunito Sans"/>
              </a:rPr>
              <a:t>Gen AI is not a replacement for legal professionals…</a:t>
            </a:r>
            <a:endParaRPr b="1" sz="1800">
              <a:solidFill>
                <a:schemeClr val="lt1"/>
              </a:solidFill>
              <a:latin typeface="Nunito Sans"/>
              <a:ea typeface="Nunito Sans"/>
              <a:cs typeface="Nunito Sans"/>
              <a:sym typeface="Nunito Sans"/>
            </a:endParaRPr>
          </a:p>
        </p:txBody>
      </p:sp>
      <p:sp>
        <p:nvSpPr>
          <p:cNvPr id="277" name="Google Shape;277;p34"/>
          <p:cNvSpPr/>
          <p:nvPr/>
        </p:nvSpPr>
        <p:spPr>
          <a:xfrm>
            <a:off x="3221999" y="1180850"/>
            <a:ext cx="2700000" cy="26394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FFFFFF"/>
                </a:solidFill>
                <a:latin typeface="Nunito Sans"/>
                <a:ea typeface="Nunito Sans"/>
                <a:cs typeface="Nunito Sans"/>
                <a:sym typeface="Nunito Sans"/>
              </a:rPr>
              <a:t>But it is a powerful tool at their disposal.</a:t>
            </a:r>
            <a:endParaRPr b="1" sz="1800">
              <a:solidFill>
                <a:srgbClr val="FFFFFF"/>
              </a:solidFill>
              <a:latin typeface="Nunito Sans"/>
              <a:ea typeface="Nunito Sans"/>
              <a:cs typeface="Nunito Sans"/>
              <a:sym typeface="Nunito Sans"/>
            </a:endParaRPr>
          </a:p>
        </p:txBody>
      </p:sp>
      <p:sp>
        <p:nvSpPr>
          <p:cNvPr id="278" name="Google Shape;278;p34"/>
          <p:cNvSpPr/>
          <p:nvPr/>
        </p:nvSpPr>
        <p:spPr>
          <a:xfrm>
            <a:off x="6308503" y="1180850"/>
            <a:ext cx="2700000" cy="26394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Nunito Sans"/>
                <a:ea typeface="Nunito Sans"/>
                <a:cs typeface="Nunito Sans"/>
                <a:sym typeface="Nunito Sans"/>
              </a:rPr>
              <a:t>It can help make legal </a:t>
            </a:r>
            <a:r>
              <a:rPr b="1" lang="en" sz="1800">
                <a:solidFill>
                  <a:schemeClr val="dk1"/>
                </a:solidFill>
                <a:latin typeface="Nunito Sans"/>
                <a:ea typeface="Nunito Sans"/>
                <a:cs typeface="Nunito Sans"/>
                <a:sym typeface="Nunito Sans"/>
              </a:rPr>
              <a:t>documents</a:t>
            </a:r>
            <a:r>
              <a:rPr b="1" lang="en" sz="1800">
                <a:solidFill>
                  <a:schemeClr val="dk1"/>
                </a:solidFill>
                <a:latin typeface="Nunito Sans"/>
                <a:ea typeface="Nunito Sans"/>
                <a:cs typeface="Nunito Sans"/>
                <a:sym typeface="Nunito Sans"/>
              </a:rPr>
              <a:t> more </a:t>
            </a:r>
            <a:r>
              <a:rPr b="1" lang="en" sz="1800">
                <a:solidFill>
                  <a:schemeClr val="dk1"/>
                </a:solidFill>
                <a:latin typeface="Nunito Sans"/>
                <a:ea typeface="Nunito Sans"/>
                <a:cs typeface="Nunito Sans"/>
                <a:sym typeface="Nunito Sans"/>
              </a:rPr>
              <a:t>accessible to more people.</a:t>
            </a:r>
            <a:endParaRPr b="1" sz="1800">
              <a:solidFill>
                <a:schemeClr val="dk1"/>
              </a:solidFill>
              <a:latin typeface="Nunito Sans"/>
              <a:ea typeface="Nunito Sans"/>
              <a:cs typeface="Nunito Sans"/>
              <a:sym typeface="Nunito Sans"/>
            </a:endParaRPr>
          </a:p>
        </p:txBody>
      </p:sp>
      <p:sp>
        <p:nvSpPr>
          <p:cNvPr id="279" name="Google Shape;279;p34"/>
          <p:cNvSpPr txBox="1"/>
          <p:nvPr>
            <p:ph type="title"/>
          </p:nvPr>
        </p:nvSpPr>
        <p:spPr>
          <a:xfrm>
            <a:off x="557350" y="350875"/>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What’s it All Mean?</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5"/>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Large Document Summary</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90" name="Google Shape;290;p36"/>
          <p:cNvSpPr txBox="1"/>
          <p:nvPr>
            <p:ph type="title"/>
          </p:nvPr>
        </p:nvSpPr>
        <p:spPr>
          <a:xfrm>
            <a:off x="1142150" y="457200"/>
            <a:ext cx="61755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Tip!</a:t>
            </a:r>
            <a:endParaRPr/>
          </a:p>
        </p:txBody>
      </p:sp>
      <p:sp>
        <p:nvSpPr>
          <p:cNvPr id="291" name="Google Shape;291;p36"/>
          <p:cNvSpPr txBox="1"/>
          <p:nvPr>
            <p:ph idx="1" type="body"/>
          </p:nvPr>
        </p:nvSpPr>
        <p:spPr>
          <a:xfrm>
            <a:off x="1142150" y="1617450"/>
            <a:ext cx="7104300" cy="1908600"/>
          </a:xfrm>
          <a:prstGeom prst="rect">
            <a:avLst/>
          </a:prstGeom>
          <a:ln cap="flat" cmpd="sng" w="19050">
            <a:solidFill>
              <a:schemeClr val="dk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1000"/>
              </a:spcAft>
              <a:buNone/>
            </a:pPr>
            <a:r>
              <a:rPr b="1" lang="en" sz="2000"/>
              <a:t>ChatGPT-4</a:t>
            </a:r>
            <a:r>
              <a:rPr lang="en" sz="2000"/>
              <a:t> will work well for this activity, but if you’d like to use </a:t>
            </a:r>
            <a:r>
              <a:rPr b="1" lang="en" sz="2000" u="sng">
                <a:solidFill>
                  <a:schemeClr val="hlink"/>
                </a:solidFill>
                <a:hlinkClick r:id="rId3"/>
              </a:rPr>
              <a:t>Claude 2.1</a:t>
            </a:r>
            <a:r>
              <a:rPr lang="en" sz="2000"/>
              <a:t> go right ahead!</a:t>
            </a:r>
            <a:br>
              <a:rPr lang="en" sz="2000"/>
            </a:br>
            <a:br>
              <a:rPr lang="en" sz="2000"/>
            </a:br>
            <a:r>
              <a:rPr lang="en" sz="2000"/>
              <a:t>Better yet, you could try both and compare their performance!</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7"/>
          <p:cNvPicPr preferRelativeResize="0"/>
          <p:nvPr/>
        </p:nvPicPr>
        <p:blipFill>
          <a:blip r:embed="rId3">
            <a:alphaModFix/>
          </a:blip>
          <a:stretch>
            <a:fillRect/>
          </a:stretch>
        </p:blipFill>
        <p:spPr>
          <a:xfrm>
            <a:off x="5339150" y="278122"/>
            <a:ext cx="2741400" cy="1322079"/>
          </a:xfrm>
          <a:prstGeom prst="rect">
            <a:avLst/>
          </a:prstGeom>
          <a:noFill/>
          <a:ln>
            <a:noFill/>
          </a:ln>
          <a:effectLst>
            <a:outerShdw blurRad="57150" rotWithShape="0" algn="bl" dir="5400000" dist="19050">
              <a:srgbClr val="000000">
                <a:alpha val="50000"/>
              </a:srgbClr>
            </a:outerShdw>
          </a:effectLst>
        </p:spPr>
      </p:pic>
      <p:sp>
        <p:nvSpPr>
          <p:cNvPr id="297" name="Google Shape;297;p37"/>
          <p:cNvSpPr txBox="1"/>
          <p:nvPr>
            <p:ph type="title"/>
          </p:nvPr>
        </p:nvSpPr>
        <p:spPr>
          <a:xfrm>
            <a:off x="1142150" y="457200"/>
            <a:ext cx="39540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Large Document Summary</a:t>
            </a:r>
            <a:endParaRPr/>
          </a:p>
        </p:txBody>
      </p:sp>
      <p:sp>
        <p:nvSpPr>
          <p:cNvPr id="298" name="Google Shape;298;p37"/>
          <p:cNvSpPr txBox="1"/>
          <p:nvPr>
            <p:ph idx="4294967295" type="body"/>
          </p:nvPr>
        </p:nvSpPr>
        <p:spPr>
          <a:xfrm>
            <a:off x="1142150" y="1149725"/>
            <a:ext cx="4030800" cy="1142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Start a new chat window in Claude or GPT-4, then upload </a:t>
            </a:r>
            <a:r>
              <a:rPr b="1" lang="en"/>
              <a:t>Large PDF to Summarize.pdf</a:t>
            </a:r>
            <a:r>
              <a:rPr lang="en"/>
              <a:t> (found in your resources folder).</a:t>
            </a:r>
            <a:endParaRPr sz="1400"/>
          </a:p>
          <a:p>
            <a:pPr indent="0" lvl="0" marL="0" rtl="0" algn="l">
              <a:spcBef>
                <a:spcPts val="1000"/>
              </a:spcBef>
              <a:spcAft>
                <a:spcPts val="1000"/>
              </a:spcAft>
              <a:buNone/>
            </a:pPr>
            <a:r>
              <a:rPr b="1" lang="en" sz="1400"/>
              <a:t>Instructions: </a:t>
            </a:r>
            <a:endParaRPr sz="1400"/>
          </a:p>
        </p:txBody>
      </p:sp>
      <p:sp>
        <p:nvSpPr>
          <p:cNvPr id="299" name="Google Shape;299;p37"/>
          <p:cNvSpPr/>
          <p:nvPr/>
        </p:nvSpPr>
        <p:spPr>
          <a:xfrm>
            <a:off x="5928425" y="1567625"/>
            <a:ext cx="2741400" cy="29283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7"/>
          <p:cNvSpPr txBox="1"/>
          <p:nvPr>
            <p:ph type="title"/>
          </p:nvPr>
        </p:nvSpPr>
        <p:spPr>
          <a:xfrm>
            <a:off x="6085304" y="1780300"/>
            <a:ext cx="2427600" cy="246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latin typeface="Barlow"/>
                <a:ea typeface="Barlow"/>
                <a:cs typeface="Barlow"/>
                <a:sym typeface="Barlow"/>
              </a:rPr>
              <a:t>Prompt Example: </a:t>
            </a:r>
            <a:endParaRPr sz="1800">
              <a:latin typeface="Barlow"/>
              <a:ea typeface="Barlow"/>
              <a:cs typeface="Barlow"/>
              <a:sym typeface="Barlow"/>
            </a:endParaRPr>
          </a:p>
        </p:txBody>
      </p:sp>
      <p:sp>
        <p:nvSpPr>
          <p:cNvPr id="301" name="Google Shape;301;p3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02" name="Google Shape;302;p37"/>
          <p:cNvSpPr/>
          <p:nvPr/>
        </p:nvSpPr>
        <p:spPr>
          <a:xfrm>
            <a:off x="1142075" y="23316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303" name="Google Shape;303;p37"/>
          <p:cNvSpPr/>
          <p:nvPr/>
        </p:nvSpPr>
        <p:spPr>
          <a:xfrm>
            <a:off x="1142075" y="297510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304" name="Google Shape;304;p37"/>
          <p:cNvSpPr/>
          <p:nvPr/>
        </p:nvSpPr>
        <p:spPr>
          <a:xfrm>
            <a:off x="1142088" y="3658950"/>
            <a:ext cx="376500" cy="3765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305" name="Google Shape;305;p37"/>
          <p:cNvSpPr txBox="1"/>
          <p:nvPr>
            <p:ph idx="4294967295" type="body"/>
          </p:nvPr>
        </p:nvSpPr>
        <p:spPr>
          <a:xfrm>
            <a:off x="1665100" y="2331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Summarize the document for three different audiences. Kids? Students? Sales Team?</a:t>
            </a:r>
            <a:endParaRPr sz="1400"/>
          </a:p>
        </p:txBody>
      </p:sp>
      <p:sp>
        <p:nvSpPr>
          <p:cNvPr id="306" name="Google Shape;306;p37"/>
          <p:cNvSpPr txBox="1"/>
          <p:nvPr>
            <p:ph idx="4294967295" type="body"/>
          </p:nvPr>
        </p:nvSpPr>
        <p:spPr>
          <a:xfrm>
            <a:off x="1665113" y="361860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Be prepared to share your screen if you find an interesting insight.</a:t>
            </a:r>
            <a:endParaRPr sz="1400"/>
          </a:p>
        </p:txBody>
      </p:sp>
      <p:sp>
        <p:nvSpPr>
          <p:cNvPr id="307" name="Google Shape;307;p37"/>
          <p:cNvSpPr txBox="1"/>
          <p:nvPr>
            <p:ph idx="4294967295" type="body"/>
          </p:nvPr>
        </p:nvSpPr>
        <p:spPr>
          <a:xfrm>
            <a:off x="1665088" y="2934750"/>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Ask the model to turn the paper into one of the following: </a:t>
            </a:r>
            <a:r>
              <a:rPr b="1" lang="en"/>
              <a:t>Twitter Thread, FAQ, LinkedIn Post.</a:t>
            </a:r>
            <a:endParaRPr b="1" sz="1400"/>
          </a:p>
        </p:txBody>
      </p:sp>
      <p:sp>
        <p:nvSpPr>
          <p:cNvPr id="308" name="Google Shape;308;p37"/>
          <p:cNvSpPr txBox="1"/>
          <p:nvPr/>
        </p:nvSpPr>
        <p:spPr>
          <a:xfrm>
            <a:off x="6050825" y="2150250"/>
            <a:ext cx="2496600" cy="2398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000"/>
              </a:spcAft>
              <a:buNone/>
            </a:pPr>
            <a:r>
              <a:rPr lang="en" sz="1200">
                <a:solidFill>
                  <a:schemeClr val="dk1"/>
                </a:solidFill>
                <a:latin typeface="Nunito"/>
                <a:ea typeface="Nunito"/>
                <a:cs typeface="Nunito"/>
                <a:sym typeface="Nunito"/>
              </a:rPr>
              <a:t>Please summarize the attached paper. I want to send the key takeaways to my Product Development team via a Slack message, so ensure that all of the practical, applicable learnings are included in your summary. Finish with the three most important takeaways.</a:t>
            </a:r>
            <a:endParaRPr sz="1200"/>
          </a:p>
        </p:txBody>
      </p:sp>
      <p:grpSp>
        <p:nvGrpSpPr>
          <p:cNvPr id="309" name="Google Shape;309;p37"/>
          <p:cNvGrpSpPr/>
          <p:nvPr/>
        </p:nvGrpSpPr>
        <p:grpSpPr>
          <a:xfrm>
            <a:off x="8138675" y="57000"/>
            <a:ext cx="794400" cy="800400"/>
            <a:chOff x="8138675" y="57000"/>
            <a:chExt cx="794400" cy="800400"/>
          </a:xfrm>
        </p:grpSpPr>
        <p:sp>
          <p:nvSpPr>
            <p:cNvPr id="310" name="Google Shape;310;p37"/>
            <p:cNvSpPr/>
            <p:nvPr/>
          </p:nvSpPr>
          <p:spPr>
            <a:xfrm flipH="1" rot="5403199">
              <a:off x="8206421" y="130061"/>
              <a:ext cx="644700" cy="654300"/>
            </a:xfrm>
            <a:prstGeom prst="ellipse">
              <a:avLst/>
            </a:prstGeom>
            <a:noFill/>
            <a:ln cap="flat" cmpd="sng" w="28575">
              <a:solidFill>
                <a:srgbClr val="E41F2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Barlow Condensed"/>
                <a:ea typeface="Barlow Condensed"/>
                <a:cs typeface="Barlow Condensed"/>
                <a:sym typeface="Barlow Condensed"/>
              </a:endParaRPr>
            </a:p>
          </p:txBody>
        </p:sp>
        <p:sp>
          <p:nvSpPr>
            <p:cNvPr id="311" name="Google Shape;311;p37"/>
            <p:cNvSpPr txBox="1"/>
            <p:nvPr/>
          </p:nvSpPr>
          <p:spPr>
            <a:xfrm>
              <a:off x="8138675" y="57000"/>
              <a:ext cx="794400" cy="800400"/>
            </a:xfrm>
            <a:prstGeom prst="rect">
              <a:avLst/>
            </a:prstGeom>
            <a:noFill/>
            <a:ln>
              <a:noFill/>
            </a:ln>
          </p:spPr>
          <p:txBody>
            <a:bodyPr anchorCtr="0" anchor="ctr" bIns="0" lIns="0" spcFirstLastPara="1" rIns="0" wrap="square" tIns="0">
              <a:noAutofit/>
            </a:bodyPr>
            <a:lstStyle/>
            <a:p>
              <a:pPr indent="0" lvl="0" marL="0" rtl="0" algn="ctr">
                <a:lnSpc>
                  <a:spcPct val="115000"/>
                </a:lnSpc>
                <a:spcBef>
                  <a:spcPts val="0"/>
                </a:spcBef>
                <a:spcAft>
                  <a:spcPts val="1000"/>
                </a:spcAft>
                <a:buNone/>
              </a:pPr>
              <a:r>
                <a:rPr b="1" lang="en" sz="1000">
                  <a:solidFill>
                    <a:srgbClr val="222222"/>
                  </a:solidFill>
                  <a:latin typeface="Barlow Condensed"/>
                  <a:ea typeface="Barlow Condensed"/>
                  <a:cs typeface="Barlow Condensed"/>
                  <a:sym typeface="Barlow Condensed"/>
                </a:rPr>
                <a:t>10</a:t>
              </a:r>
              <a:r>
                <a:rPr b="1" lang="en" sz="1000">
                  <a:solidFill>
                    <a:srgbClr val="222222"/>
                  </a:solidFill>
                  <a:latin typeface="Barlow Condensed"/>
                  <a:ea typeface="Barlow Condensed"/>
                  <a:cs typeface="Barlow Condensed"/>
                  <a:sym typeface="Barlow Condensed"/>
                </a:rPr>
                <a:t> Minutes</a:t>
              </a:r>
              <a:endParaRPr b="1" sz="1000">
                <a:solidFill>
                  <a:srgbClr val="222222"/>
                </a:solidFill>
                <a:latin typeface="Barlow Condensed"/>
                <a:ea typeface="Barlow Condensed"/>
                <a:cs typeface="Barlow Condensed"/>
                <a:sym typeface="Barlow Condensed"/>
              </a:endParaRPr>
            </a:p>
          </p:txBody>
        </p:sp>
        <p:cxnSp>
          <p:nvCxnSpPr>
            <p:cNvPr id="312" name="Google Shape;312;p37"/>
            <p:cNvCxnSpPr>
              <a:endCxn id="310" idx="0"/>
            </p:cNvCxnSpPr>
            <p:nvPr/>
          </p:nvCxnSpPr>
          <p:spPr>
            <a:xfrm>
              <a:off x="8519321" y="136511"/>
              <a:ext cx="336600" cy="320400"/>
            </a:xfrm>
            <a:prstGeom prst="curvedConnector3">
              <a:avLst>
                <a:gd fmla="val 88370" name="adj1"/>
              </a:avLst>
            </a:prstGeom>
            <a:noFill/>
            <a:ln cap="flat" cmpd="sng" w="28575">
              <a:solidFill>
                <a:srgbClr val="E41F26"/>
              </a:solidFill>
              <a:prstDash val="solid"/>
              <a:round/>
              <a:headEnd len="med" w="med" type="none"/>
              <a:tailEnd len="med" w="med" type="oval"/>
            </a:ln>
          </p:spPr>
        </p:cxn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Summarizing Content</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1028700" y="457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Suggested Agenda (</a:t>
            </a:r>
            <a:r>
              <a:rPr lang="en"/>
              <a:t>45 minutes</a:t>
            </a:r>
            <a:r>
              <a:rPr lang="en"/>
              <a:t>)</a:t>
            </a:r>
            <a:endParaRPr/>
          </a:p>
        </p:txBody>
      </p:sp>
      <p:sp>
        <p:nvSpPr>
          <p:cNvPr id="164" name="Google Shape;164;p21"/>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21"/>
          <p:cNvSpPr txBox="1"/>
          <p:nvPr/>
        </p:nvSpPr>
        <p:spPr>
          <a:xfrm>
            <a:off x="1113575" y="1124275"/>
            <a:ext cx="7332900" cy="307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Nunito"/>
                <a:ea typeface="Nunito"/>
                <a:cs typeface="Nunito"/>
                <a:sym typeface="Nunito"/>
              </a:rPr>
              <a:t>0:00-0:02 Review Learning Objectives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0:02-0:10 Summarizing Content</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0:10-0:30 Real Life Examples</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0:30-0:40 Practice: Large Document Summary</a:t>
            </a:r>
            <a:endParaRPr sz="1800">
              <a:latin typeface="Nunito"/>
              <a:ea typeface="Nunito"/>
              <a:cs typeface="Nunito"/>
              <a:sym typeface="Nunito"/>
            </a:endParaRPr>
          </a:p>
          <a:p>
            <a:pPr indent="0" lvl="0" marL="0" rtl="0" algn="l">
              <a:lnSpc>
                <a:spcPct val="150000"/>
              </a:lnSpc>
              <a:spcBef>
                <a:spcPts val="0"/>
              </a:spcBef>
              <a:spcAft>
                <a:spcPts val="0"/>
              </a:spcAft>
              <a:buNone/>
            </a:pPr>
            <a:r>
              <a:rPr lang="en" sz="1800">
                <a:latin typeface="Nunito"/>
                <a:ea typeface="Nunito"/>
                <a:cs typeface="Nunito"/>
                <a:sym typeface="Nunito"/>
              </a:rPr>
              <a:t>0:40-0:45 Reflection</a:t>
            </a:r>
            <a:endParaRPr sz="1800">
              <a:latin typeface="Nunito"/>
              <a:ea typeface="Nunito"/>
              <a:cs typeface="Nunito"/>
              <a:sym typeface="Nunito"/>
            </a:endParaRPr>
          </a:p>
          <a:p>
            <a:pPr indent="0" lvl="0" marL="0" rtl="0" algn="l">
              <a:spcBef>
                <a:spcPts val="0"/>
              </a:spcBef>
              <a:spcAft>
                <a:spcPts val="0"/>
              </a:spcAft>
              <a:buNone/>
            </a:pPr>
            <a:r>
              <a:t/>
            </a:r>
            <a:endParaRPr>
              <a:latin typeface="Nunito"/>
              <a:ea typeface="Nunito"/>
              <a:cs typeface="Nunito"/>
              <a:sym typeface="Nunito"/>
            </a:endParaRPr>
          </a:p>
          <a:p>
            <a:pPr indent="0" lvl="0" marL="0" rtl="0" algn="l">
              <a:lnSpc>
                <a:spcPct val="150000"/>
              </a:lnSpc>
              <a:spcBef>
                <a:spcPts val="0"/>
              </a:spcBef>
              <a:spcAft>
                <a:spcPts val="0"/>
              </a:spcAft>
              <a:buNone/>
            </a:pPr>
            <a:r>
              <a:rPr b="1" i="1" lang="en" sz="1800">
                <a:latin typeface="Nunito"/>
                <a:ea typeface="Nunito"/>
                <a:cs typeface="Nunito"/>
                <a:sym typeface="Nunito"/>
              </a:rPr>
              <a:t>*these are estimates - timings will vary!</a:t>
            </a:r>
            <a:endParaRPr b="1" i="1" sz="1800">
              <a:latin typeface="Nunito"/>
              <a:ea typeface="Nunito"/>
              <a:cs typeface="Nunito"/>
              <a:sym typeface="Nunito"/>
            </a:endParaRPr>
          </a:p>
          <a:p>
            <a:pPr indent="0" lvl="0" marL="0" rtl="0" algn="l">
              <a:lnSpc>
                <a:spcPct val="150000"/>
              </a:lnSpc>
              <a:spcBef>
                <a:spcPts val="0"/>
              </a:spcBef>
              <a:spcAft>
                <a:spcPts val="0"/>
              </a:spcAft>
              <a:buNone/>
            </a:pPr>
            <a:r>
              <a:t/>
            </a:r>
            <a:endParaRPr b="1" i="1" sz="1800">
              <a:latin typeface="Nunito"/>
              <a:ea typeface="Nunito"/>
              <a:cs typeface="Nunito"/>
              <a:sym typeface="Nuni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1" name="Shape 321"/>
        <p:cNvGrpSpPr/>
        <p:nvPr/>
      </p:nvGrpSpPr>
      <p:grpSpPr>
        <a:xfrm>
          <a:off x="0" y="0"/>
          <a:ext cx="0" cy="0"/>
          <a:chOff x="0" y="0"/>
          <a:chExt cx="0" cy="0"/>
        </a:xfrm>
      </p:grpSpPr>
      <p:sp>
        <p:nvSpPr>
          <p:cNvPr id="322" name="Google Shape;322;p39"/>
          <p:cNvSpPr txBox="1"/>
          <p:nvPr>
            <p:ph idx="4294967295" type="subTitle"/>
          </p:nvPr>
        </p:nvSpPr>
        <p:spPr>
          <a:xfrm>
            <a:off x="1665175" y="257942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What challenges do you anticipate in implementing this technology?</a:t>
            </a:r>
            <a:endParaRPr sz="1400"/>
          </a:p>
        </p:txBody>
      </p:sp>
      <p:sp>
        <p:nvSpPr>
          <p:cNvPr id="323" name="Google Shape;323;p39"/>
          <p:cNvSpPr txBox="1"/>
          <p:nvPr>
            <p:ph type="title"/>
          </p:nvPr>
        </p:nvSpPr>
        <p:spPr>
          <a:xfrm>
            <a:off x="1142200" y="457200"/>
            <a:ext cx="47988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Reflection: Summarizing Content</a:t>
            </a:r>
            <a:endParaRPr/>
          </a:p>
        </p:txBody>
      </p:sp>
      <p:sp>
        <p:nvSpPr>
          <p:cNvPr id="324" name="Google Shape;324;p39"/>
          <p:cNvSpPr/>
          <p:nvPr/>
        </p:nvSpPr>
        <p:spPr>
          <a:xfrm>
            <a:off x="1142150" y="19000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1</a:t>
            </a:r>
            <a:endParaRPr b="1" sz="1600">
              <a:solidFill>
                <a:schemeClr val="lt1"/>
              </a:solidFill>
              <a:latin typeface="Barlow Condensed"/>
              <a:ea typeface="Barlow Condensed"/>
              <a:cs typeface="Barlow Condensed"/>
              <a:sym typeface="Barlow Condensed"/>
            </a:endParaRPr>
          </a:p>
        </p:txBody>
      </p:sp>
      <p:sp>
        <p:nvSpPr>
          <p:cNvPr id="325" name="Google Shape;325;p39"/>
          <p:cNvSpPr/>
          <p:nvPr/>
        </p:nvSpPr>
        <p:spPr>
          <a:xfrm>
            <a:off x="1142150" y="261977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2</a:t>
            </a:r>
            <a:endParaRPr b="1" sz="1600">
              <a:solidFill>
                <a:schemeClr val="lt1"/>
              </a:solidFill>
              <a:latin typeface="Barlow Condensed"/>
              <a:ea typeface="Barlow Condensed"/>
              <a:cs typeface="Barlow Condensed"/>
              <a:sym typeface="Barlow Condensed"/>
            </a:endParaRPr>
          </a:p>
        </p:txBody>
      </p:sp>
      <p:sp>
        <p:nvSpPr>
          <p:cNvPr id="326" name="Google Shape;326;p39"/>
          <p:cNvSpPr/>
          <p:nvPr/>
        </p:nvSpPr>
        <p:spPr>
          <a:xfrm>
            <a:off x="1142088" y="3299125"/>
            <a:ext cx="376500" cy="376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arlow Condensed"/>
                <a:ea typeface="Barlow Condensed"/>
                <a:cs typeface="Barlow Condensed"/>
                <a:sym typeface="Barlow Condensed"/>
              </a:rPr>
              <a:t>3</a:t>
            </a:r>
            <a:endParaRPr b="1" sz="1600">
              <a:solidFill>
                <a:schemeClr val="lt1"/>
              </a:solidFill>
              <a:latin typeface="Barlow Condensed"/>
              <a:ea typeface="Barlow Condensed"/>
              <a:cs typeface="Barlow Condensed"/>
              <a:sym typeface="Barlow Condensed"/>
            </a:endParaRPr>
          </a:p>
        </p:txBody>
      </p:sp>
      <p:sp>
        <p:nvSpPr>
          <p:cNvPr id="327" name="Google Shape;327;p39"/>
          <p:cNvSpPr txBox="1"/>
          <p:nvPr>
            <p:ph idx="1" type="body"/>
          </p:nvPr>
        </p:nvSpPr>
        <p:spPr>
          <a:xfrm>
            <a:off x="1665175" y="190007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How do you envision using Generative AI summarization in your work?</a:t>
            </a:r>
            <a:endParaRPr sz="1400"/>
          </a:p>
        </p:txBody>
      </p:sp>
      <p:sp>
        <p:nvSpPr>
          <p:cNvPr id="328" name="Google Shape;328;p39"/>
          <p:cNvSpPr txBox="1"/>
          <p:nvPr>
            <p:ph idx="1" type="body"/>
          </p:nvPr>
        </p:nvSpPr>
        <p:spPr>
          <a:xfrm>
            <a:off x="1665113" y="3258775"/>
            <a:ext cx="3826500" cy="4572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Is there a specific domain within your business where you see immediate applicability?</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22"/>
          <p:cNvSpPr txBox="1"/>
          <p:nvPr>
            <p:ph type="title"/>
          </p:nvPr>
        </p:nvSpPr>
        <p:spPr>
          <a:xfrm>
            <a:off x="1028700" y="76200"/>
            <a:ext cx="7417800" cy="457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Teaching Guide:</a:t>
            </a:r>
            <a:endParaRPr sz="2400"/>
          </a:p>
        </p:txBody>
      </p:sp>
      <p:sp>
        <p:nvSpPr>
          <p:cNvPr id="171" name="Google Shape;171;p22"/>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72" name="Google Shape;172;p22"/>
          <p:cNvGraphicFramePr/>
          <p:nvPr/>
        </p:nvGraphicFramePr>
        <p:xfrm>
          <a:off x="1028688" y="533400"/>
          <a:ext cx="3000000" cy="3000000"/>
        </p:xfrm>
        <a:graphic>
          <a:graphicData uri="http://schemas.openxmlformats.org/drawingml/2006/table">
            <a:tbl>
              <a:tblPr>
                <a:noFill/>
                <a:tableStyleId>{A19D1097-5041-409B-91B4-58F51AE13F5C}</a:tableStyleId>
              </a:tblPr>
              <a:tblGrid>
                <a:gridCol w="2233550"/>
                <a:gridCol w="5551725"/>
              </a:tblGrid>
              <a:tr h="422925">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Title</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c>
                  <a:txBody>
                    <a:bodyPr/>
                    <a:lstStyle/>
                    <a:p>
                      <a:pPr indent="0" lvl="0" marL="0" rtl="0" algn="ctr">
                        <a:spcBef>
                          <a:spcPts val="0"/>
                        </a:spcBef>
                        <a:spcAft>
                          <a:spcPts val="0"/>
                        </a:spcAft>
                        <a:buNone/>
                      </a:pPr>
                      <a:r>
                        <a:rPr lang="en" sz="1500">
                          <a:solidFill>
                            <a:schemeClr val="lt1"/>
                          </a:solidFill>
                          <a:latin typeface="Barlow Semi Condensed SemiBold"/>
                          <a:ea typeface="Barlow Semi Condensed SemiBold"/>
                          <a:cs typeface="Barlow Semi Condensed SemiBold"/>
                          <a:sym typeface="Barlow Semi Condensed SemiBold"/>
                        </a:rPr>
                        <a:t>What to Do</a:t>
                      </a:r>
                      <a:endParaRPr sz="1500">
                        <a:solidFill>
                          <a:schemeClr val="lt1"/>
                        </a:solidFill>
                        <a:latin typeface="Barlow Semi Condensed SemiBold"/>
                        <a:ea typeface="Barlow Semi Condensed SemiBold"/>
                        <a:cs typeface="Barlow Semi Condensed SemiBold"/>
                        <a:sym typeface="Barlow Semi Condensed SemiBold"/>
                      </a:endParaRPr>
                    </a:p>
                  </a:txBody>
                  <a:tcPr marT="91425" marB="91425" marR="91425" marL="91425">
                    <a:solidFill>
                      <a:schemeClr val="dk1"/>
                    </a:solidFill>
                  </a:tcPr>
                </a:tc>
              </a:tr>
              <a:tr h="521825">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Learning Objective Slides</a:t>
                      </a:r>
                      <a:endParaRPr sz="900">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15000"/>
                        </a:lnSpc>
                        <a:spcBef>
                          <a:spcPts val="0"/>
                        </a:spcBef>
                        <a:spcAft>
                          <a:spcPts val="0"/>
                        </a:spcAft>
                        <a:buClr>
                          <a:srgbClr val="000000"/>
                        </a:buClr>
                        <a:buSzPts val="1100"/>
                        <a:buFont typeface="Arial"/>
                        <a:buNone/>
                      </a:pPr>
                      <a:r>
                        <a:rPr lang="en" sz="900">
                          <a:latin typeface="Nunito"/>
                          <a:ea typeface="Nunito"/>
                          <a:cs typeface="Nunito"/>
                          <a:sym typeface="Nunito"/>
                        </a:rPr>
                        <a:t>Pause to unpack the learning objectives and prime students for the lesson. This is a crucial step in the learning process and gives participants time to build context and activate any prior knowledge.</a:t>
                      </a:r>
                      <a:endParaRPr b="1" sz="900">
                        <a:solidFill>
                          <a:srgbClr val="000000"/>
                        </a:solidFill>
                        <a:latin typeface="Nunito"/>
                        <a:ea typeface="Nunito"/>
                        <a:cs typeface="Nunito"/>
                        <a:sym typeface="Nunito"/>
                      </a:endParaRPr>
                    </a:p>
                  </a:txBody>
                  <a:tcPr marT="91425" marB="91425" marR="91425" marL="91425">
                    <a:lnB cap="flat" cmpd="sng" w="9525">
                      <a:solidFill>
                        <a:srgbClr val="9E9E9E"/>
                      </a:solidFill>
                      <a:prstDash val="solid"/>
                      <a:round/>
                      <a:headEnd len="sm" w="sm" type="none"/>
                      <a:tailEnd len="sm" w="sm" type="none"/>
                    </a:lnB>
                    <a:solidFill>
                      <a:srgbClr val="FFFFFF"/>
                    </a:solidFill>
                  </a:tcPr>
                </a:tc>
              </a:tr>
              <a:tr h="687250">
                <a:tc>
                  <a:txBody>
                    <a:bodyPr/>
                    <a:lstStyle/>
                    <a:p>
                      <a:pPr indent="0" lvl="0" marL="91440" marR="91440" rtl="0" algn="l">
                        <a:spcBef>
                          <a:spcPts val="0"/>
                        </a:spcBef>
                        <a:spcAft>
                          <a:spcPts val="0"/>
                        </a:spcAft>
                        <a:buNone/>
                      </a:pPr>
                      <a:r>
                        <a:rPr lang="en" sz="900">
                          <a:latin typeface="Nunito"/>
                          <a:ea typeface="Nunito"/>
                          <a:cs typeface="Nunito"/>
                          <a:sym typeface="Nunito"/>
                        </a:rPr>
                        <a:t>Solo Activities</a:t>
                      </a:r>
                      <a:endParaRPr sz="900">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a:txBody>
                    <a:bodyPr/>
                    <a:lstStyle/>
                    <a:p>
                      <a:pPr indent="-148589" lvl="0" marL="365760" marR="91440" rtl="0" algn="l">
                        <a:lnSpc>
                          <a:spcPct val="115000"/>
                        </a:lnSpc>
                        <a:spcBef>
                          <a:spcPts val="0"/>
                        </a:spcBef>
                        <a:spcAft>
                          <a:spcPts val="0"/>
                        </a:spcAft>
                        <a:buSzPts val="900"/>
                        <a:buFont typeface="Nunito"/>
                        <a:buChar char="●"/>
                      </a:pPr>
                      <a:r>
                        <a:rPr lang="en" sz="900">
                          <a:latin typeface="Nunito"/>
                          <a:ea typeface="Nunito"/>
                          <a:cs typeface="Nunito"/>
                          <a:sym typeface="Nunito"/>
                        </a:rPr>
                        <a:t>For solo activities, you can choose to put people in group breakout rooms (to create the “table” group that they would be in in a physical setting) or allow students to work independently in the main session.</a:t>
                      </a:r>
                      <a:endParaRPr b="1" sz="900">
                        <a:solidFill>
                          <a:srgbClr val="000000"/>
                        </a:solidFill>
                        <a:latin typeface="Nunito"/>
                        <a:ea typeface="Nunito"/>
                        <a:cs typeface="Nunito"/>
                        <a:sym typeface="Nuni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r>
              <a:tr h="1294275">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Group and Partner Discussions and Exercises (Remote)</a:t>
                      </a:r>
                      <a:endParaRPr sz="9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c>
                  <a:txBody>
                    <a:bodyPr/>
                    <a:lstStyle/>
                    <a:p>
                      <a:pPr indent="0" lvl="0" marL="91440" marR="91440" rtl="0" algn="l">
                        <a:lnSpc>
                          <a:spcPct val="100000"/>
                        </a:lnSpc>
                        <a:spcBef>
                          <a:spcPts val="0"/>
                        </a:spcBef>
                        <a:spcAft>
                          <a:spcPts val="0"/>
                        </a:spcAft>
                        <a:buNone/>
                      </a:pPr>
                      <a:r>
                        <a:rPr b="1" lang="en" sz="900">
                          <a:solidFill>
                            <a:srgbClr val="000000"/>
                          </a:solidFill>
                          <a:latin typeface="Nunito"/>
                          <a:ea typeface="Nunito"/>
                          <a:cs typeface="Nunito"/>
                          <a:sym typeface="Nunito"/>
                        </a:rPr>
                        <a:t>Creating Breakout Rooms — Group and Partner Exercises </a:t>
                      </a:r>
                      <a:endParaRPr b="1" sz="900">
                        <a:solidFill>
                          <a:srgbClr val="000000"/>
                        </a:solidFill>
                        <a:latin typeface="Nunito"/>
                        <a:ea typeface="Nunito"/>
                        <a:cs typeface="Nunito"/>
                        <a:sym typeface="Nunito"/>
                      </a:endParaRPr>
                    </a:p>
                    <a:p>
                      <a:pPr indent="-146304" lvl="0" marL="374904" marR="182880" rtl="0" algn="l">
                        <a:lnSpc>
                          <a:spcPct val="115000"/>
                        </a:lnSpc>
                        <a:spcBef>
                          <a:spcPts val="1000"/>
                        </a:spcBef>
                        <a:spcAft>
                          <a:spcPts val="0"/>
                        </a:spcAft>
                        <a:buClr>
                          <a:srgbClr val="000000"/>
                        </a:buClr>
                        <a:buSzPts val="900"/>
                        <a:buFont typeface="Nunito"/>
                        <a:buChar char="●"/>
                      </a:pPr>
                      <a:r>
                        <a:rPr lang="en" sz="900">
                          <a:solidFill>
                            <a:srgbClr val="000000"/>
                          </a:solidFill>
                          <a:latin typeface="Nunito"/>
                          <a:ea typeface="Nunito"/>
                          <a:cs typeface="Nunito"/>
                          <a:sym typeface="Nunito"/>
                        </a:rPr>
                        <a:t>Set up breakout rooms for pairs/groups. </a:t>
                      </a:r>
                      <a:endParaRPr sz="900">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u="sng">
                          <a:solidFill>
                            <a:schemeClr val="hlink"/>
                          </a:solidFill>
                          <a:latin typeface="Nunito"/>
                          <a:ea typeface="Nunito"/>
                          <a:cs typeface="Nunito"/>
                          <a:sym typeface="Nunito"/>
                          <a:hlinkClick r:id="rId3"/>
                        </a:rPr>
                        <a:t>Broadcast</a:t>
                      </a:r>
                      <a:r>
                        <a:rPr lang="en" sz="900">
                          <a:latin typeface="Nunito"/>
                          <a:ea typeface="Nunito"/>
                          <a:cs typeface="Nunito"/>
                          <a:sym typeface="Nunito"/>
                        </a:rPr>
                        <a:t> directions and discussion questions to all breakout rooms.</a:t>
                      </a:r>
                      <a:endParaRPr sz="900">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a:solidFill>
                            <a:srgbClr val="000000"/>
                          </a:solidFill>
                          <a:latin typeface="Nunito"/>
                          <a:ea typeface="Nunito"/>
                          <a:cs typeface="Nunito"/>
                          <a:sym typeface="Nunito"/>
                        </a:rPr>
                        <a:t>At the 60-second</a:t>
                      </a:r>
                      <a:r>
                        <a:rPr lang="en" sz="900">
                          <a:latin typeface="Nunito"/>
                          <a:ea typeface="Nunito"/>
                          <a:cs typeface="Nunito"/>
                          <a:sym typeface="Nunito"/>
                        </a:rPr>
                        <a:t>s-left </a:t>
                      </a:r>
                      <a:r>
                        <a:rPr lang="en" sz="900">
                          <a:solidFill>
                            <a:srgbClr val="000000"/>
                          </a:solidFill>
                          <a:latin typeface="Nunito"/>
                          <a:ea typeface="Nunito"/>
                          <a:cs typeface="Nunito"/>
                          <a:sym typeface="Nunito"/>
                        </a:rPr>
                        <a:t>mark, </a:t>
                      </a:r>
                      <a:r>
                        <a:rPr lang="en" sz="900">
                          <a:latin typeface="Nunito"/>
                          <a:ea typeface="Nunito"/>
                          <a:cs typeface="Nunito"/>
                          <a:sym typeface="Nunito"/>
                        </a:rPr>
                        <a:t>broadcast</a:t>
                      </a:r>
                      <a:r>
                        <a:rPr lang="en" sz="900">
                          <a:solidFill>
                            <a:srgbClr val="000000"/>
                          </a:solidFill>
                          <a:latin typeface="Nunito"/>
                          <a:ea typeface="Nunito"/>
                          <a:cs typeface="Nunito"/>
                          <a:sym typeface="Nunito"/>
                        </a:rPr>
                        <a:t> a message to all rooms: “Start to wrap up your discussions. Rooms will close in one minute!”</a:t>
                      </a:r>
                      <a:endParaRPr sz="900">
                        <a:solidFill>
                          <a:srgbClr val="000000"/>
                        </a:solidFill>
                        <a:latin typeface="Nunito"/>
                        <a:ea typeface="Nunito"/>
                        <a:cs typeface="Nunito"/>
                        <a:sym typeface="Nunito"/>
                      </a:endParaRPr>
                    </a:p>
                    <a:p>
                      <a:pPr indent="-146304" lvl="0" marL="374904" marR="182880" rtl="0" algn="l">
                        <a:lnSpc>
                          <a:spcPct val="115000"/>
                        </a:lnSpc>
                        <a:spcBef>
                          <a:spcPts val="0"/>
                        </a:spcBef>
                        <a:spcAft>
                          <a:spcPts val="0"/>
                        </a:spcAft>
                        <a:buClr>
                          <a:srgbClr val="000000"/>
                        </a:buClr>
                        <a:buSzPts val="900"/>
                        <a:buFont typeface="Nunito"/>
                        <a:buChar char="●"/>
                      </a:pPr>
                      <a:r>
                        <a:rPr lang="en" sz="900">
                          <a:solidFill>
                            <a:srgbClr val="000000"/>
                          </a:solidFill>
                          <a:latin typeface="Nunito"/>
                          <a:ea typeface="Nunito"/>
                          <a:cs typeface="Nunito"/>
                          <a:sym typeface="Nunito"/>
                        </a:rPr>
                        <a:t>Move around from breakout room to breakout room to “walk around the classroom.”</a:t>
                      </a:r>
                      <a:endParaRPr b="1" sz="900">
                        <a:solidFill>
                          <a:srgbClr val="000000"/>
                        </a:solidFill>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1519450">
                <a:tc>
                  <a:txBody>
                    <a:bodyPr/>
                    <a:lstStyle/>
                    <a:p>
                      <a:pPr indent="0" lvl="0" marL="91440" marR="91440" rtl="0" algn="l">
                        <a:lnSpc>
                          <a:spcPct val="115000"/>
                        </a:lnSpc>
                        <a:spcBef>
                          <a:spcPts val="0"/>
                        </a:spcBef>
                        <a:spcAft>
                          <a:spcPts val="0"/>
                        </a:spcAft>
                        <a:buNone/>
                      </a:pPr>
                      <a:r>
                        <a:rPr lang="en" sz="900">
                          <a:latin typeface="Nunito"/>
                          <a:ea typeface="Nunito"/>
                          <a:cs typeface="Nunito"/>
                          <a:sym typeface="Nunito"/>
                        </a:rPr>
                        <a:t>Group and Partner Discussions and Exercises (In Person)</a:t>
                      </a:r>
                      <a:endParaRPr sz="11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c>
                  <a:txBody>
                    <a:bodyPr/>
                    <a:lstStyle/>
                    <a:p>
                      <a:pPr indent="0" lvl="0" marL="0" marR="182880" rtl="0" algn="l">
                        <a:lnSpc>
                          <a:spcPct val="115000"/>
                        </a:lnSpc>
                        <a:spcBef>
                          <a:spcPts val="0"/>
                        </a:spcBef>
                        <a:spcAft>
                          <a:spcPts val="0"/>
                        </a:spcAft>
                        <a:buNone/>
                      </a:pPr>
                      <a:r>
                        <a:rPr b="1" lang="en" sz="900">
                          <a:latin typeface="Nunito"/>
                          <a:ea typeface="Nunito"/>
                          <a:cs typeface="Nunito"/>
                          <a:sym typeface="Nunito"/>
                        </a:rPr>
                        <a:t>Facilitating Group and Partner Discussions and Exercises — Live Classroom</a:t>
                      </a:r>
                      <a:endParaRPr b="1"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Arrange the room prior to the session to create a conducive environment for group work. </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Provide clear, concise instructions verbally </a:t>
                      </a:r>
                      <a:r>
                        <a:rPr b="1" lang="en" sz="900">
                          <a:latin typeface="Nunito"/>
                          <a:ea typeface="Nunito"/>
                          <a:cs typeface="Nunito"/>
                          <a:sym typeface="Nunito"/>
                        </a:rPr>
                        <a:t>and</a:t>
                      </a:r>
                      <a:r>
                        <a:rPr lang="en" sz="900">
                          <a:latin typeface="Nunito"/>
                          <a:ea typeface="Nunito"/>
                          <a:cs typeface="Nunito"/>
                          <a:sym typeface="Nunito"/>
                        </a:rPr>
                        <a:t> on a handout or slide for the exercise, ensuring that all participants are aware of the goals and the time allocated.</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Circulate around the room to engage with groups</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Display a timer or announce when there is 1 min remaining</a:t>
                      </a:r>
                      <a:endParaRPr sz="900">
                        <a:latin typeface="Nunito"/>
                        <a:ea typeface="Nunito"/>
                        <a:cs typeface="Nunito"/>
                        <a:sym typeface="Nunito"/>
                      </a:endParaRPr>
                    </a:p>
                    <a:p>
                      <a:pPr indent="-285750" lvl="0" marL="457200" marR="182880" rtl="0" algn="l">
                        <a:lnSpc>
                          <a:spcPct val="115000"/>
                        </a:lnSpc>
                        <a:spcBef>
                          <a:spcPts val="0"/>
                        </a:spcBef>
                        <a:spcAft>
                          <a:spcPts val="0"/>
                        </a:spcAft>
                        <a:buSzPts val="900"/>
                        <a:buFont typeface="Nunito"/>
                        <a:buChar char="●"/>
                      </a:pPr>
                      <a:r>
                        <a:rPr lang="en" sz="900">
                          <a:latin typeface="Nunito"/>
                          <a:ea typeface="Nunito"/>
                          <a:cs typeface="Nunito"/>
                          <a:sym typeface="Nunito"/>
                        </a:rPr>
                        <a:t>Facilitate the sharing of group conclusions or discussion points with the whole class, ensuring that each group has a voice.</a:t>
                      </a:r>
                      <a:endParaRPr sz="900">
                        <a:latin typeface="Nunito"/>
                        <a:ea typeface="Nunito"/>
                        <a:cs typeface="Nunito"/>
                        <a:sym typeface="Nunito"/>
                      </a:endParaRPr>
                    </a:p>
                  </a:txBody>
                  <a:tcPr marT="91425" marB="91425" marR="91425" marL="91425">
                    <a:lnT cap="flat" cmpd="sng" w="9525">
                      <a:solidFill>
                        <a:srgbClr val="9E9E9E"/>
                      </a:solidFill>
                      <a:prstDash val="solid"/>
                      <a:round/>
                      <a:headEnd len="sm" w="sm" type="none"/>
                      <a:tailEnd len="sm" w="sm" type="none"/>
                    </a:lnT>
                    <a:solidFill>
                      <a:srgbClr val="FFFFFF"/>
                    </a:solidFill>
                  </a:tcPr>
                </a:tc>
              </a:tr>
            </a:tbl>
          </a:graphicData>
        </a:graphic>
      </p:graphicFrame>
      <p:sp>
        <p:nvSpPr>
          <p:cNvPr id="173" name="Google Shape;173;p22"/>
          <p:cNvSpPr txBox="1"/>
          <p:nvPr/>
        </p:nvSpPr>
        <p:spPr>
          <a:xfrm>
            <a:off x="2849175" y="57000"/>
            <a:ext cx="6996300" cy="400200"/>
          </a:xfrm>
          <a:prstGeom prst="rect">
            <a:avLst/>
          </a:prstGeom>
          <a:noFill/>
          <a:ln>
            <a:noFill/>
          </a:ln>
        </p:spPr>
        <p:txBody>
          <a:bodyPr anchorCtr="0" anchor="b" bIns="91425" lIns="0" spcFirstLastPara="1" rIns="91425" wrap="square" tIns="91425">
            <a:noAutofit/>
          </a:bodyPr>
          <a:lstStyle/>
          <a:p>
            <a:pPr indent="0" lvl="0" marL="0" rtl="0" algn="l">
              <a:spcBef>
                <a:spcPts val="0"/>
              </a:spcBef>
              <a:spcAft>
                <a:spcPts val="0"/>
              </a:spcAft>
              <a:buNone/>
            </a:pPr>
            <a:r>
              <a:rPr lang="en">
                <a:latin typeface="Nunito"/>
                <a:ea typeface="Nunito"/>
                <a:cs typeface="Nunito"/>
                <a:sym typeface="Nunito"/>
              </a:rPr>
              <a:t>Use the following quick tips for instructional guidance. </a:t>
            </a:r>
            <a:endParaRPr>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type="ctrTitle"/>
          </p:nvPr>
        </p:nvSpPr>
        <p:spPr>
          <a:xfrm>
            <a:off x="457200" y="3383050"/>
            <a:ext cx="64287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Summarize Content Efficiently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4"/>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4" name="Google Shape;184;p24"/>
          <p:cNvSpPr txBox="1"/>
          <p:nvPr>
            <p:ph idx="4294967295" type="subTitle"/>
          </p:nvPr>
        </p:nvSpPr>
        <p:spPr>
          <a:xfrm>
            <a:off x="457200" y="1589075"/>
            <a:ext cx="4989000" cy="1551600"/>
          </a:xfrm>
          <a:prstGeom prst="rect">
            <a:avLst/>
          </a:prstGeom>
        </p:spPr>
        <p:txBody>
          <a:bodyPr anchorCtr="0" anchor="ctr" bIns="0" lIns="0" spcFirstLastPara="1" rIns="0" wrap="square" tIns="0">
            <a:spAutoFit/>
          </a:bodyPr>
          <a:lstStyle/>
          <a:p>
            <a:pPr indent="-342900" lvl="0" marL="457200" rtl="0" algn="l">
              <a:spcBef>
                <a:spcPts val="0"/>
              </a:spcBef>
              <a:spcAft>
                <a:spcPts val="0"/>
              </a:spcAft>
              <a:buClr>
                <a:schemeClr val="dk2"/>
              </a:buClr>
              <a:buSzPts val="1800"/>
              <a:buChar char="⮕"/>
            </a:pPr>
            <a:r>
              <a:rPr lang="en" sz="1800"/>
              <a:t>Use Generative AI to generate accurate and concise summaries of long or complex content.</a:t>
            </a:r>
            <a:endParaRPr sz="1800"/>
          </a:p>
          <a:p>
            <a:pPr indent="-342900" lvl="0" marL="457200" rtl="0" algn="l">
              <a:spcBef>
                <a:spcPts val="0"/>
              </a:spcBef>
              <a:spcAft>
                <a:spcPts val="0"/>
              </a:spcAft>
              <a:buClr>
                <a:schemeClr val="dk2"/>
              </a:buClr>
              <a:buSzPts val="1800"/>
              <a:buChar char="⮕"/>
            </a:pPr>
            <a:r>
              <a:rPr lang="en" sz="1800"/>
              <a:t>Use Generative AI to save time and improve your efficiency in processing information.</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ctrTitle"/>
          </p:nvPr>
        </p:nvSpPr>
        <p:spPr>
          <a:xfrm>
            <a:off x="1028700" y="3520150"/>
            <a:ext cx="6174600" cy="55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Summarizing Content</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26"/>
          <p:cNvPicPr preferRelativeResize="0"/>
          <p:nvPr/>
        </p:nvPicPr>
        <p:blipFill rotWithShape="1">
          <a:blip r:embed="rId3">
            <a:alphaModFix/>
          </a:blip>
          <a:srcRect b="0" l="0" r="0" t="-5229"/>
          <a:stretch/>
        </p:blipFill>
        <p:spPr>
          <a:xfrm>
            <a:off x="699250" y="871625"/>
            <a:ext cx="6045599" cy="4224626"/>
          </a:xfrm>
          <a:prstGeom prst="rect">
            <a:avLst/>
          </a:prstGeom>
          <a:noFill/>
          <a:ln>
            <a:noFill/>
          </a:ln>
        </p:spPr>
      </p:pic>
      <p:sp>
        <p:nvSpPr>
          <p:cNvPr id="195" name="Google Shape;195;p26"/>
          <p:cNvSpPr txBox="1"/>
          <p:nvPr>
            <p:ph type="title"/>
          </p:nvPr>
        </p:nvSpPr>
        <p:spPr>
          <a:xfrm>
            <a:off x="1142150" y="457200"/>
            <a:ext cx="7544700" cy="410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Summarizing Text: Size Matters</a:t>
            </a:r>
            <a:endParaRPr/>
          </a:p>
        </p:txBody>
      </p:sp>
      <p:sp>
        <p:nvSpPr>
          <p:cNvPr id="196" name="Google Shape;196;p26"/>
          <p:cNvSpPr txBox="1"/>
          <p:nvPr>
            <p:ph idx="1" type="body"/>
          </p:nvPr>
        </p:nvSpPr>
        <p:spPr>
          <a:xfrm>
            <a:off x="4445225" y="1600200"/>
            <a:ext cx="4533600" cy="1563900"/>
          </a:xfrm>
          <a:prstGeom prst="rect">
            <a:avLst/>
          </a:prstGeom>
          <a:ln cap="flat" cmpd="sng" w="19050">
            <a:solidFill>
              <a:srgbClr val="3DBED4"/>
            </a:solidFill>
            <a:prstDash val="solid"/>
            <a:round/>
            <a:headEnd len="sm" w="sm" type="none"/>
            <a:tailEnd len="sm" w="sm" type="none"/>
          </a:ln>
        </p:spPr>
        <p:txBody>
          <a:bodyPr anchorCtr="0" anchor="t" bIns="91425" lIns="91425" spcFirstLastPara="1" rIns="91425" wrap="square" tIns="91425">
            <a:spAutoFit/>
          </a:bodyPr>
          <a:lstStyle/>
          <a:p>
            <a:pPr indent="0" lvl="0" marL="91440" marR="91440" rtl="0" algn="l">
              <a:spcBef>
                <a:spcPts val="0"/>
              </a:spcBef>
              <a:spcAft>
                <a:spcPts val="1000"/>
              </a:spcAft>
              <a:buNone/>
            </a:pPr>
            <a:r>
              <a:rPr lang="en" sz="1600"/>
              <a:t>For </a:t>
            </a:r>
            <a:r>
              <a:rPr b="1" lang="en" sz="1600"/>
              <a:t>summarizing</a:t>
            </a:r>
            <a:r>
              <a:rPr lang="en" sz="1600"/>
              <a:t> text, the size of the model’s context window matters.</a:t>
            </a:r>
            <a:br>
              <a:rPr lang="en" sz="1600"/>
            </a:br>
            <a:br>
              <a:rPr lang="en" sz="1600"/>
            </a:br>
            <a:r>
              <a:rPr lang="en" sz="1600"/>
              <a:t>The larger the context window, the more text you can summarize!</a:t>
            </a:r>
            <a:endParaRPr sz="1600"/>
          </a:p>
        </p:txBody>
      </p:sp>
      <p:sp>
        <p:nvSpPr>
          <p:cNvPr id="197" name="Google Shape;197;p26"/>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8" name="Google Shape;198;p26"/>
          <p:cNvSpPr txBox="1"/>
          <p:nvPr/>
        </p:nvSpPr>
        <p:spPr>
          <a:xfrm>
            <a:off x="6744850" y="4663225"/>
            <a:ext cx="10674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chemeClr val="dk1"/>
                </a:solidFill>
                <a:latin typeface="Nunito"/>
                <a:ea typeface="Nunito"/>
                <a:cs typeface="Nunito"/>
                <a:sym typeface="Nunito"/>
              </a:rPr>
              <a:t>*As of December 2023</a:t>
            </a:r>
            <a:endParaRPr i="1" sz="900">
              <a:solidFill>
                <a:schemeClr val="dk1"/>
              </a:solidFill>
              <a:latin typeface="Nunito"/>
              <a:ea typeface="Nunito"/>
              <a:cs typeface="Nunito"/>
              <a:sym typeface="Nuni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7"/>
          <p:cNvSpPr txBox="1"/>
          <p:nvPr>
            <p:ph idx="12" type="sldNum"/>
          </p:nvPr>
        </p:nvSpPr>
        <p:spPr>
          <a:xfrm>
            <a:off x="320040" y="4663225"/>
            <a:ext cx="316200" cy="3159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4" name="Google Shape;204;p27"/>
          <p:cNvSpPr txBox="1"/>
          <p:nvPr/>
        </p:nvSpPr>
        <p:spPr>
          <a:xfrm>
            <a:off x="1142150" y="1277475"/>
            <a:ext cx="7544700" cy="1899300"/>
          </a:xfrm>
          <a:prstGeom prst="rect">
            <a:avLst/>
          </a:prstGeom>
          <a:noFill/>
          <a:ln cap="flat" cmpd="sng" w="19050">
            <a:solidFill>
              <a:srgbClr val="3DBED4"/>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l">
              <a:lnSpc>
                <a:spcPct val="115000"/>
              </a:lnSpc>
              <a:spcBef>
                <a:spcPts val="0"/>
              </a:spcBef>
              <a:spcAft>
                <a:spcPts val="0"/>
              </a:spcAft>
              <a:buNone/>
            </a:pPr>
            <a:r>
              <a:rPr lang="en" sz="2400">
                <a:solidFill>
                  <a:srgbClr val="222222"/>
                </a:solidFill>
                <a:latin typeface="Nunito"/>
                <a:ea typeface="Nunito"/>
                <a:cs typeface="Nunito"/>
                <a:sym typeface="Nunito"/>
              </a:rPr>
              <a:t>Do you think larger context windows could lead to any issues in a Large Language Model?</a:t>
            </a:r>
            <a:endParaRPr sz="2400">
              <a:solidFill>
                <a:srgbClr val="222222"/>
              </a:solidFill>
              <a:latin typeface="Nunito"/>
              <a:ea typeface="Nunito"/>
              <a:cs typeface="Nunito"/>
              <a:sym typeface="Nunito"/>
            </a:endParaRPr>
          </a:p>
          <a:p>
            <a:pPr indent="0" lvl="0" marL="91440" marR="91440" rtl="0" algn="l">
              <a:lnSpc>
                <a:spcPct val="115000"/>
              </a:lnSpc>
              <a:spcBef>
                <a:spcPts val="1000"/>
              </a:spcBef>
              <a:spcAft>
                <a:spcPts val="0"/>
              </a:spcAft>
              <a:buNone/>
            </a:pPr>
            <a:r>
              <a:rPr i="1" lang="en" sz="1800">
                <a:solidFill>
                  <a:srgbClr val="222222"/>
                </a:solidFill>
                <a:latin typeface="Nunito"/>
                <a:ea typeface="Nunito"/>
                <a:cs typeface="Nunito"/>
                <a:sym typeface="Nunito"/>
              </a:rPr>
              <a:t>   	</a:t>
            </a:r>
            <a:endParaRPr i="1" sz="1800">
              <a:solidFill>
                <a:srgbClr val="222222"/>
              </a:solidFill>
              <a:latin typeface="Nunito"/>
              <a:ea typeface="Nunito"/>
              <a:cs typeface="Nunito"/>
              <a:sym typeface="Nunito"/>
            </a:endParaRPr>
          </a:p>
          <a:p>
            <a:pPr indent="0" lvl="0" marL="91440" marR="91440" rtl="0" algn="l">
              <a:lnSpc>
                <a:spcPct val="115000"/>
              </a:lnSpc>
              <a:spcBef>
                <a:spcPts val="1000"/>
              </a:spcBef>
              <a:spcAft>
                <a:spcPts val="1000"/>
              </a:spcAft>
              <a:buNone/>
            </a:pPr>
            <a:r>
              <a:rPr i="1" lang="en" sz="1300">
                <a:solidFill>
                  <a:srgbClr val="666666"/>
                </a:solidFill>
                <a:latin typeface="Nunito"/>
                <a:ea typeface="Nunito"/>
                <a:cs typeface="Nunito"/>
                <a:sym typeface="Nunito"/>
              </a:rPr>
              <a:t>*Reminder: A context window is the </a:t>
            </a:r>
            <a:r>
              <a:rPr i="1" lang="en" sz="1300">
                <a:solidFill>
                  <a:srgbClr val="666666"/>
                </a:solidFill>
                <a:latin typeface="Nunito"/>
                <a:ea typeface="Nunito"/>
                <a:cs typeface="Nunito"/>
                <a:sym typeface="Nunito"/>
              </a:rPr>
              <a:t>amount</a:t>
            </a:r>
            <a:r>
              <a:rPr i="1" lang="en" sz="1300">
                <a:solidFill>
                  <a:srgbClr val="666666"/>
                </a:solidFill>
                <a:latin typeface="Nunito"/>
                <a:ea typeface="Nunito"/>
                <a:cs typeface="Nunito"/>
                <a:sym typeface="Nunito"/>
              </a:rPr>
              <a:t> of text a model “remembers” in a given thread.</a:t>
            </a:r>
            <a:endParaRPr i="1" sz="1300">
              <a:solidFill>
                <a:srgbClr val="666666"/>
              </a:solidFill>
              <a:latin typeface="Nunito"/>
              <a:ea typeface="Nunito"/>
              <a:cs typeface="Nunito"/>
              <a:sym typeface="Nunito"/>
            </a:endParaRPr>
          </a:p>
        </p:txBody>
      </p:sp>
      <p:sp>
        <p:nvSpPr>
          <p:cNvPr id="205" name="Google Shape;205;p27"/>
          <p:cNvSpPr txBox="1"/>
          <p:nvPr/>
        </p:nvSpPr>
        <p:spPr>
          <a:xfrm>
            <a:off x="1142150" y="457200"/>
            <a:ext cx="7544700" cy="41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000">
                <a:solidFill>
                  <a:srgbClr val="222222"/>
                </a:solidFill>
                <a:latin typeface="Barlow Condensed"/>
                <a:ea typeface="Barlow Condensed"/>
                <a:cs typeface="Barlow Condensed"/>
                <a:sym typeface="Barlow Condensed"/>
              </a:rPr>
              <a:t>Think About It: Context Windows 🤔</a:t>
            </a:r>
            <a:endParaRPr b="1" sz="3000">
              <a:solidFill>
                <a:srgbClr val="222222"/>
              </a:solidFill>
              <a:latin typeface="Barlow Condensed"/>
              <a:ea typeface="Barlow Condensed"/>
              <a:cs typeface="Barlow Condensed"/>
              <a:sym typeface="Barlow Condensed"/>
            </a:endParaRPr>
          </a:p>
        </p:txBody>
      </p:sp>
      <p:grpSp>
        <p:nvGrpSpPr>
          <p:cNvPr id="206" name="Google Shape;206;p27"/>
          <p:cNvGrpSpPr/>
          <p:nvPr/>
        </p:nvGrpSpPr>
        <p:grpSpPr>
          <a:xfrm>
            <a:off x="1142138" y="3465550"/>
            <a:ext cx="2540763" cy="805500"/>
            <a:chOff x="606600" y="3588075"/>
            <a:chExt cx="2540763" cy="805500"/>
          </a:xfrm>
        </p:grpSpPr>
        <p:sp>
          <p:nvSpPr>
            <p:cNvPr id="207" name="Google Shape;207;p27"/>
            <p:cNvSpPr/>
            <p:nvPr/>
          </p:nvSpPr>
          <p:spPr>
            <a:xfrm>
              <a:off x="606600" y="3588075"/>
              <a:ext cx="2540700" cy="805500"/>
            </a:xfrm>
            <a:prstGeom prst="roundRect">
              <a:avLst>
                <a:gd fmla="val 16667" name="adj"/>
              </a:avLst>
            </a:prstGeom>
            <a:solidFill>
              <a:srgbClr val="EFEFEF"/>
            </a:solidFill>
            <a:ln cap="flat" cmpd="sng" w="9525">
              <a:solidFill>
                <a:srgbClr val="666666"/>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7"/>
            <p:cNvSpPr txBox="1"/>
            <p:nvPr/>
          </p:nvSpPr>
          <p:spPr>
            <a:xfrm>
              <a:off x="1415763" y="3672450"/>
              <a:ext cx="1731600" cy="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None/>
              </a:pPr>
              <a:r>
                <a:rPr b="1" lang="en" sz="1300">
                  <a:latin typeface="Proxima Nova"/>
                  <a:ea typeface="Proxima Nova"/>
                  <a:cs typeface="Proxima Nova"/>
                  <a:sym typeface="Proxima Nova"/>
                </a:rPr>
                <a:t>Type your response in the chat. </a:t>
              </a:r>
              <a:endParaRPr sz="1300"/>
            </a:p>
          </p:txBody>
        </p:sp>
        <p:pic>
          <p:nvPicPr>
            <p:cNvPr id="209" name="Google Shape;209;p27"/>
            <p:cNvPicPr preferRelativeResize="0"/>
            <p:nvPr/>
          </p:nvPicPr>
          <p:blipFill>
            <a:blip r:embed="rId3">
              <a:alphaModFix/>
            </a:blip>
            <a:stretch>
              <a:fillRect/>
            </a:stretch>
          </p:blipFill>
          <p:spPr>
            <a:xfrm>
              <a:off x="845898" y="3698412"/>
              <a:ext cx="548699" cy="548671"/>
            </a:xfrm>
            <a:prstGeom prst="rect">
              <a:avLst/>
            </a:prstGeom>
            <a:noFill/>
            <a:ln>
              <a:noFill/>
            </a:ln>
            <a:effectLst>
              <a:outerShdw blurRad="57150" rotWithShape="0" algn="bl" dir="5400000" dist="19050">
                <a:srgbClr val="000000">
                  <a:alpha val="50000"/>
                </a:srgbClr>
              </a:outerShdw>
            </a:effectLst>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ctrTitle"/>
          </p:nvPr>
        </p:nvSpPr>
        <p:spPr>
          <a:xfrm>
            <a:off x="1028700" y="3520150"/>
            <a:ext cx="6174600" cy="1143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Real Life Examples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ended UXDI Micro-Lesson Theme">
  <a:themeElements>
    <a:clrScheme name="Simple Light">
      <a:dk1>
        <a:srgbClr val="222222"/>
      </a:dk1>
      <a:lt1>
        <a:srgbClr val="FFFFFF"/>
      </a:lt1>
      <a:dk2>
        <a:srgbClr val="E41F26"/>
      </a:dk2>
      <a:lt2>
        <a:srgbClr val="EFEFEF"/>
      </a:lt2>
      <a:accent1>
        <a:srgbClr val="3740B5"/>
      </a:accent1>
      <a:accent2>
        <a:srgbClr val="3DBED4"/>
      </a:accent2>
      <a:accent3>
        <a:srgbClr val="01D068"/>
      </a:accent3>
      <a:accent4>
        <a:srgbClr val="FFCD34"/>
      </a:accent4>
      <a:accent5>
        <a:srgbClr val="F8B6C6"/>
      </a:accent5>
      <a:accent6>
        <a:srgbClr val="FE6C3B"/>
      </a:accent6>
      <a:hlink>
        <a:srgbClr val="0F6AD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